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sldIdLst>
    <p:sldId id="339" r:id="rId2"/>
    <p:sldId id="259" r:id="rId3"/>
    <p:sldId id="260" r:id="rId4"/>
    <p:sldId id="261" r:id="rId5"/>
    <p:sldId id="262" r:id="rId6"/>
    <p:sldId id="263" r:id="rId7"/>
    <p:sldId id="264" r:id="rId8"/>
    <p:sldId id="265" r:id="rId9"/>
    <p:sldId id="266" r:id="rId10"/>
    <p:sldId id="434" r:id="rId11"/>
    <p:sldId id="268" r:id="rId12"/>
    <p:sldId id="269" r:id="rId13"/>
    <p:sldId id="270" r:id="rId14"/>
    <p:sldId id="271" r:id="rId15"/>
    <p:sldId id="272" r:id="rId16"/>
    <p:sldId id="273" r:id="rId17"/>
    <p:sldId id="274" r:id="rId18"/>
    <p:sldId id="275" r:id="rId19"/>
    <p:sldId id="435"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2" r:id="rId33"/>
    <p:sldId id="293" r:id="rId34"/>
    <p:sldId id="436" r:id="rId35"/>
    <p:sldId id="294" r:id="rId36"/>
    <p:sldId id="296" r:id="rId37"/>
    <p:sldId id="297" r:id="rId38"/>
    <p:sldId id="298" r:id="rId39"/>
    <p:sldId id="437" r:id="rId40"/>
    <p:sldId id="438" r:id="rId41"/>
    <p:sldId id="423" r:id="rId42"/>
    <p:sldId id="424" r:id="rId43"/>
    <p:sldId id="426" r:id="rId44"/>
    <p:sldId id="427" r:id="rId45"/>
    <p:sldId id="429" r:id="rId46"/>
    <p:sldId id="430" r:id="rId47"/>
    <p:sldId id="431" r:id="rId48"/>
    <p:sldId id="432" r:id="rId49"/>
    <p:sldId id="433"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439" r:id="rId69"/>
    <p:sldId id="320" r:id="rId70"/>
    <p:sldId id="321" r:id="rId71"/>
    <p:sldId id="322" r:id="rId72"/>
    <p:sldId id="323" r:id="rId73"/>
    <p:sldId id="337" r:id="rId74"/>
    <p:sldId id="338" r:id="rId75"/>
    <p:sldId id="440" r:id="rId76"/>
    <p:sldId id="441" r:id="rId77"/>
    <p:sldId id="442"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0802" autoAdjust="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860" b="1" i="0" u="none" strike="noStrike" kern="1200" cap="none" baseline="0">
              <a:solidFill>
                <a:schemeClr val="lt1">
                  <a:lumMod val="8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有多少人选择打开邮件</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Sheet1!$A$2:$A$5</c:f>
              <c:strCache>
                <c:ptCount val="4"/>
                <c:pt idx="0">
                  <c:v>XXX节大换购</c:v>
                </c:pt>
                <c:pt idx="1">
                  <c:v>轻松一刻</c:v>
                </c:pt>
                <c:pt idx="2">
                  <c:v>你有一个短消息</c:v>
                </c:pt>
                <c:pt idx="3">
                  <c:v>XXX节假日安排</c:v>
                </c:pt>
              </c:strCache>
            </c:strRef>
          </c:cat>
          <c:val>
            <c:numRef>
              <c:f>Sheet1!$B$2:$B$5</c:f>
              <c:numCache>
                <c:formatCode>0%</c:formatCode>
                <c:ptCount val="4"/>
                <c:pt idx="0">
                  <c:v>0.37</c:v>
                </c:pt>
                <c:pt idx="1">
                  <c:v>0.23</c:v>
                </c:pt>
                <c:pt idx="2">
                  <c:v>0.4</c:v>
                </c:pt>
                <c:pt idx="3">
                  <c:v>0.1</c:v>
                </c:pt>
              </c:numCache>
            </c:numRef>
          </c:val>
          <c:extLst>
            <c:ext xmlns:c16="http://schemas.microsoft.com/office/drawing/2014/chart" uri="{C3380CC4-5D6E-409C-BE32-E72D297353CC}">
              <c16:uniqueId val="{00000000-568F-4008-873D-02F31237A508}"/>
            </c:ext>
          </c:extLst>
        </c:ser>
        <c:dLbls>
          <c:showLegendKey val="0"/>
          <c:showVal val="0"/>
          <c:showCatName val="0"/>
          <c:showSerName val="0"/>
          <c:showPercent val="0"/>
          <c:showBubbleSize val="0"/>
        </c:dLbls>
        <c:gapWidth val="315"/>
        <c:overlap val="-40"/>
        <c:axId val="1213844880"/>
        <c:axId val="1213847600"/>
      </c:barChart>
      <c:catAx>
        <c:axId val="121384488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lt1">
                    <a:lumMod val="75000"/>
                  </a:schemeClr>
                </a:solidFill>
                <a:latin typeface="+mn-lt"/>
                <a:ea typeface="+mn-ea"/>
                <a:cs typeface="+mn-cs"/>
              </a:defRPr>
            </a:pPr>
            <a:endParaRPr lang="zh-CN"/>
          </a:p>
        </c:txPr>
        <c:crossAx val="1213847600"/>
        <c:crosses val="autoZero"/>
        <c:auto val="1"/>
        <c:lblAlgn val="ctr"/>
        <c:lblOffset val="100"/>
        <c:noMultiLvlLbl val="0"/>
      </c:catAx>
      <c:valAx>
        <c:axId val="12138476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lt1">
                    <a:lumMod val="75000"/>
                  </a:schemeClr>
                </a:solidFill>
                <a:latin typeface="+mn-lt"/>
                <a:ea typeface="+mn-ea"/>
                <a:cs typeface="+mn-cs"/>
              </a:defRPr>
            </a:pPr>
            <a:endParaRPr lang="zh-CN"/>
          </a:p>
        </c:txPr>
        <c:crossAx val="12138448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lt1">
                  <a:lumMod val="75000"/>
                </a:schemeClr>
              </a:solidFill>
              <a:latin typeface="+mn-lt"/>
              <a:ea typeface="+mn-ea"/>
              <a:cs typeface="+mn-cs"/>
            </a:defRPr>
          </a:pPr>
          <a:endParaRPr lang="zh-CN"/>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5" b="1" kern="1200"/>
  </cs:axisTitle>
  <cs:categoryAxis>
    <cs:lnRef idx="0"/>
    <cs:fillRef idx="0"/>
    <cs:effectRef idx="0"/>
    <cs:fontRef idx="minor">
      <a:schemeClr val="lt1">
        <a:lumMod val="75000"/>
      </a:schemeClr>
    </cs:fontRef>
    <cs:defRPr sz="1195"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5" kern="1200"/>
  </cs:chartArea>
  <cs:dataLabel>
    <cs:lnRef idx="0"/>
    <cs:fillRef idx="0"/>
    <cs:effectRef idx="0"/>
    <cs:fontRef idx="minor">
      <a:schemeClr val="lt1">
        <a:lumMod val="75000"/>
      </a:schemeClr>
    </cs:fontRef>
    <cs:defRPr sz="1195"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5"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5"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5"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5"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5#1">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4">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5">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6">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F7428EC-F2A9-4853-A9AF-8258D8855FC3}" type="doc">
      <dgm:prSet loTypeId="urn:microsoft.com/office/officeart/2011/layout/HexagonRadial" loCatId="cycle" qsTypeId="urn:microsoft.com/office/officeart/2005/8/quickstyle/simple4#1" qsCatId="simple" csTypeId="urn:microsoft.com/office/officeart/2005/8/colors/accent1_5#1" csCatId="accent1" phldr="1"/>
      <dgm:spPr/>
      <dgm:t>
        <a:bodyPr/>
        <a:lstStyle/>
        <a:p>
          <a:endParaRPr lang="zh-CN" altLang="en-US"/>
        </a:p>
      </dgm:t>
    </dgm:pt>
    <dgm:pt modelId="{BF7E3541-5EEA-4482-90D0-2784CB6DD655}">
      <dgm:prSet phldrT="[Text]" custT="1"/>
      <dgm:spPr/>
      <dgm:t>
        <a:bodyPr/>
        <a:lstStyle/>
        <a:p>
          <a:r>
            <a:rPr lang="zh-CN" altLang="en-US" sz="3600" b="1" dirty="0">
              <a:latin typeface="微软雅黑 Light" panose="020B0502040204020203" pitchFamily="34" charset="-122"/>
              <a:ea typeface="微软雅黑 Light" panose="020B0502040204020203" pitchFamily="34" charset="-122"/>
            </a:rPr>
            <a:t>信息安全</a:t>
          </a:r>
        </a:p>
      </dgm:t>
    </dgm:pt>
    <dgm:pt modelId="{39802519-ECBE-41B8-9AD4-AD1D1FFE45F3}" type="parTrans" cxnId="{94712934-4D65-4414-AA2F-72947EF5AE5B}">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A656B238-BE73-4D1C-98A9-829133F27915}" type="sibTrans" cxnId="{94712934-4D65-4414-AA2F-72947EF5AE5B}">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1FFE801B-656D-47C8-A0EE-77972AABC165}">
      <dgm:prSet phldrT="[Text]" custT="1"/>
      <dgm:spPr/>
      <dgm:t>
        <a:bodyPr/>
        <a:lstStyle/>
        <a:p>
          <a:r>
            <a:rPr lang="zh-CN" altLang="en-US" sz="2800" b="1" dirty="0">
              <a:latin typeface="微软雅黑 Light" panose="020B0502040204020203" pitchFamily="34" charset="-122"/>
              <a:ea typeface="微软雅黑 Light" panose="020B0502040204020203" pitchFamily="34" charset="-122"/>
            </a:rPr>
            <a:t>工位桌面</a:t>
          </a:r>
        </a:p>
      </dgm:t>
    </dgm:pt>
    <dgm:pt modelId="{D04F1913-9561-4614-A66F-9284A98D65A6}" type="parTrans" cxnId="{A1508420-E284-403A-8A1D-941582144734}">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525B0A35-75B9-4138-89E2-FF51666FDA7E}" type="sibTrans" cxnId="{A1508420-E284-403A-8A1D-941582144734}">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70B2A7C5-9D87-4316-BBDD-58C1C12040C5}">
      <dgm:prSet phldrT="[Text]" custT="1"/>
      <dgm:spPr/>
      <dgm:t>
        <a:bodyPr/>
        <a:lstStyle/>
        <a:p>
          <a:r>
            <a:rPr lang="zh-CN" altLang="en-US" sz="2400" b="1" dirty="0">
              <a:latin typeface="微软雅黑 Light" panose="020B0502040204020203" pitchFamily="34" charset="-122"/>
              <a:ea typeface="微软雅黑 Light" panose="020B0502040204020203" pitchFamily="34" charset="-122"/>
            </a:rPr>
            <a:t>计算机</a:t>
          </a:r>
          <a:endParaRPr lang="en-US" altLang="zh-CN" sz="2400" b="1" dirty="0">
            <a:latin typeface="微软雅黑 Light" panose="020B0502040204020203" pitchFamily="34" charset="-122"/>
            <a:ea typeface="微软雅黑 Light" panose="020B0502040204020203" pitchFamily="34" charset="-122"/>
          </a:endParaRPr>
        </a:p>
      </dgm:t>
    </dgm:pt>
    <dgm:pt modelId="{08D5E289-6E1E-4C8D-ADD5-E0E8D868F870}" type="parTrans" cxnId="{A001C0C4-E61A-4744-A284-A0CD47472567}">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1F41E16B-92EC-4C18-9722-B170EFFD9CB3}" type="sibTrans" cxnId="{A001C0C4-E61A-4744-A284-A0CD47472567}">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2BB70960-C6A7-42CE-BF3B-EF5285428A32}">
      <dgm:prSet phldrT="[Text]" custT="1"/>
      <dgm:spPr/>
      <dgm:t>
        <a:bodyPr/>
        <a:lstStyle/>
        <a:p>
          <a:r>
            <a:rPr lang="zh-CN" altLang="en-US" sz="2800" b="1" dirty="0">
              <a:latin typeface="微软雅黑 Light" panose="020B0502040204020203" pitchFamily="34" charset="-122"/>
              <a:ea typeface="微软雅黑 Light" panose="020B0502040204020203" pitchFamily="34" charset="-122"/>
            </a:rPr>
            <a:t>休息：手机</a:t>
          </a:r>
        </a:p>
      </dgm:t>
    </dgm:pt>
    <dgm:pt modelId="{A128B3B5-6FCA-4326-9732-436ABABE0471}" type="parTrans" cxnId="{1624E622-E015-43A1-B5F8-568902FB7A31}">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EC5F904D-2664-4358-85ED-2256779D0EC2}" type="sibTrans" cxnId="{1624E622-E015-43A1-B5F8-568902FB7A31}">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E4999EBC-0407-4031-A536-D2B11037AEBC}">
      <dgm:prSet phldrT="[Text]" custT="1"/>
      <dgm:spPr/>
      <dgm:t>
        <a:bodyPr/>
        <a:lstStyle/>
        <a:p>
          <a:r>
            <a:rPr lang="zh-CN" altLang="en-US" sz="1800" b="1" dirty="0">
              <a:latin typeface="微软雅黑 Light" panose="020B0502040204020203" pitchFamily="34" charset="-122"/>
              <a:ea typeface="微软雅黑 Light" panose="020B0502040204020203" pitchFamily="34" charset="-122"/>
            </a:rPr>
            <a:t>外出与返回：社会工程</a:t>
          </a:r>
        </a:p>
      </dgm:t>
    </dgm:pt>
    <dgm:pt modelId="{716CCE02-1B77-416B-989A-CDDBEC5A8876}" type="parTrans" cxnId="{5301B9C1-6815-4BED-9478-08928C6F71A9}">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CD83460B-C1C1-4491-B049-47F67F8BDCA7}" type="sibTrans" cxnId="{5301B9C1-6815-4BED-9478-08928C6F71A9}">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DDD528C0-B70B-4A1F-B51F-D54B63EDFDB1}">
      <dgm:prSet phldrT="[Text]" custT="1"/>
      <dgm:spPr/>
      <dgm:t>
        <a:bodyPr/>
        <a:lstStyle/>
        <a:p>
          <a:r>
            <a:rPr lang="zh-CN" altLang="en-US" sz="2400" b="1" dirty="0">
              <a:latin typeface="微软雅黑 Light" panose="020B0502040204020203" pitchFamily="34" charset="-122"/>
              <a:ea typeface="微软雅黑 Light" panose="020B0502040204020203" pitchFamily="34" charset="-122"/>
            </a:rPr>
            <a:t>计算机故障</a:t>
          </a:r>
        </a:p>
      </dgm:t>
    </dgm:pt>
    <dgm:pt modelId="{7300D739-7D38-4119-85B8-ABDEE0C63F76}" type="parTrans" cxnId="{51FE4C7F-96B5-45DA-AEDD-BA074A0C8F22}">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AB9B3687-1184-4D01-BC74-982F88CE5955}" type="sibTrans" cxnId="{51FE4C7F-96B5-45DA-AEDD-BA074A0C8F22}">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09A2F3BD-1144-4965-96A3-9EAAD73F8543}">
      <dgm:prSet phldrT="[Text]" custT="1"/>
      <dgm:spPr/>
      <dgm:t>
        <a:bodyPr/>
        <a:lstStyle/>
        <a:p>
          <a:r>
            <a:rPr lang="zh-CN" altLang="en-US" sz="1800" b="1" dirty="0">
              <a:latin typeface="微软雅黑 Light" panose="020B0502040204020203" pitchFamily="34" charset="-122"/>
              <a:ea typeface="微软雅黑 Light" panose="020B0502040204020203" pitchFamily="34" charset="-122"/>
            </a:rPr>
            <a:t>下班：物联网与出差旅途</a:t>
          </a:r>
        </a:p>
      </dgm:t>
    </dgm:pt>
    <dgm:pt modelId="{83B6A9A4-24DC-4444-993C-D97B56E1DB47}" type="parTrans" cxnId="{E49FF2C2-E645-4570-B54F-D2787158DAD5}">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85BE982C-F346-4D3C-971F-12A2BFD63FD8}" type="sibTrans" cxnId="{E49FF2C2-E645-4570-B54F-D2787158DAD5}">
      <dgm:prSet/>
      <dgm:spPr/>
      <dgm:t>
        <a:bodyPr/>
        <a:lstStyle/>
        <a:p>
          <a:endParaRPr lang="zh-CN" altLang="en-US" b="1">
            <a:latin typeface="微软雅黑 Light" panose="020B0502040204020203" pitchFamily="34" charset="-122"/>
            <a:ea typeface="微软雅黑 Light" panose="020B0502040204020203" pitchFamily="34" charset="-122"/>
          </a:endParaRPr>
        </a:p>
      </dgm:t>
    </dgm:pt>
    <dgm:pt modelId="{30000FF0-BC5E-4604-96EC-4EC8280741BA}" type="pres">
      <dgm:prSet presAssocID="{4F7428EC-F2A9-4853-A9AF-8258D8855FC3}" presName="Name0" presStyleCnt="0">
        <dgm:presLayoutVars>
          <dgm:chMax val="1"/>
          <dgm:chPref val="1"/>
          <dgm:dir/>
          <dgm:animOne val="branch"/>
          <dgm:animLvl val="lvl"/>
        </dgm:presLayoutVars>
      </dgm:prSet>
      <dgm:spPr/>
    </dgm:pt>
    <dgm:pt modelId="{451A1069-677B-413D-A230-9F3CE9DB2351}" type="pres">
      <dgm:prSet presAssocID="{BF7E3541-5EEA-4482-90D0-2784CB6DD655}" presName="Parent" presStyleLbl="node0" presStyleIdx="0" presStyleCnt="1">
        <dgm:presLayoutVars>
          <dgm:chMax val="6"/>
          <dgm:chPref val="6"/>
        </dgm:presLayoutVars>
      </dgm:prSet>
      <dgm:spPr/>
    </dgm:pt>
    <dgm:pt modelId="{A2F546CC-9EEB-4373-A7B3-7F13F08998C0}" type="pres">
      <dgm:prSet presAssocID="{1FFE801B-656D-47C8-A0EE-77972AABC165}" presName="Accent1" presStyleCnt="0"/>
      <dgm:spPr/>
    </dgm:pt>
    <dgm:pt modelId="{BC923B24-03A5-4C3D-83E6-0505C4419461}" type="pres">
      <dgm:prSet presAssocID="{1FFE801B-656D-47C8-A0EE-77972AABC165}" presName="Accent" presStyleLbl="bgShp" presStyleIdx="0" presStyleCnt="6"/>
      <dgm:spPr/>
    </dgm:pt>
    <dgm:pt modelId="{F775CC28-61CC-4A23-BF0C-2B6EFE92D544}" type="pres">
      <dgm:prSet presAssocID="{1FFE801B-656D-47C8-A0EE-77972AABC165}" presName="Child1" presStyleLbl="node1" presStyleIdx="0" presStyleCnt="6">
        <dgm:presLayoutVars>
          <dgm:chMax val="0"/>
          <dgm:chPref val="0"/>
          <dgm:bulletEnabled val="1"/>
        </dgm:presLayoutVars>
      </dgm:prSet>
      <dgm:spPr/>
    </dgm:pt>
    <dgm:pt modelId="{69A7817D-115F-4B9A-83CF-B91A8BB2C97C}" type="pres">
      <dgm:prSet presAssocID="{70B2A7C5-9D87-4316-BBDD-58C1C12040C5}" presName="Accent2" presStyleCnt="0"/>
      <dgm:spPr/>
    </dgm:pt>
    <dgm:pt modelId="{141237BA-946A-40DB-BA56-06324140DE59}" type="pres">
      <dgm:prSet presAssocID="{70B2A7C5-9D87-4316-BBDD-58C1C12040C5}" presName="Accent" presStyleLbl="bgShp" presStyleIdx="1" presStyleCnt="6"/>
      <dgm:spPr/>
    </dgm:pt>
    <dgm:pt modelId="{633F9026-19D4-42AD-AC54-2D91D7705AAB}" type="pres">
      <dgm:prSet presAssocID="{70B2A7C5-9D87-4316-BBDD-58C1C12040C5}" presName="Child2" presStyleLbl="node1" presStyleIdx="1" presStyleCnt="6">
        <dgm:presLayoutVars>
          <dgm:chMax val="0"/>
          <dgm:chPref val="0"/>
          <dgm:bulletEnabled val="1"/>
        </dgm:presLayoutVars>
      </dgm:prSet>
      <dgm:spPr/>
    </dgm:pt>
    <dgm:pt modelId="{765A9082-FC40-4802-B6A2-488071A170FE}" type="pres">
      <dgm:prSet presAssocID="{2BB70960-C6A7-42CE-BF3B-EF5285428A32}" presName="Accent3" presStyleCnt="0"/>
      <dgm:spPr/>
    </dgm:pt>
    <dgm:pt modelId="{872C7233-5157-47E5-8248-458DF0F2916A}" type="pres">
      <dgm:prSet presAssocID="{2BB70960-C6A7-42CE-BF3B-EF5285428A32}" presName="Accent" presStyleLbl="bgShp" presStyleIdx="2" presStyleCnt="6"/>
      <dgm:spPr/>
    </dgm:pt>
    <dgm:pt modelId="{8CF1D912-B762-42A7-A8BD-3D4F90D38F36}" type="pres">
      <dgm:prSet presAssocID="{2BB70960-C6A7-42CE-BF3B-EF5285428A32}" presName="Child3" presStyleLbl="node1" presStyleIdx="2" presStyleCnt="6">
        <dgm:presLayoutVars>
          <dgm:chMax val="0"/>
          <dgm:chPref val="0"/>
          <dgm:bulletEnabled val="1"/>
        </dgm:presLayoutVars>
      </dgm:prSet>
      <dgm:spPr/>
    </dgm:pt>
    <dgm:pt modelId="{2D7920B4-816F-4284-B439-7C2F5015661C}" type="pres">
      <dgm:prSet presAssocID="{E4999EBC-0407-4031-A536-D2B11037AEBC}" presName="Accent4" presStyleCnt="0"/>
      <dgm:spPr/>
    </dgm:pt>
    <dgm:pt modelId="{1782C40F-AFC4-41D2-B7EE-D98D7678DCDE}" type="pres">
      <dgm:prSet presAssocID="{E4999EBC-0407-4031-A536-D2B11037AEBC}" presName="Accent" presStyleLbl="bgShp" presStyleIdx="3" presStyleCnt="6"/>
      <dgm:spPr/>
    </dgm:pt>
    <dgm:pt modelId="{3F17DD43-6EDC-4461-BCE8-1AE754F9A9A9}" type="pres">
      <dgm:prSet presAssocID="{E4999EBC-0407-4031-A536-D2B11037AEBC}" presName="Child4" presStyleLbl="node1" presStyleIdx="3" presStyleCnt="6">
        <dgm:presLayoutVars>
          <dgm:chMax val="0"/>
          <dgm:chPref val="0"/>
          <dgm:bulletEnabled val="1"/>
        </dgm:presLayoutVars>
      </dgm:prSet>
      <dgm:spPr/>
    </dgm:pt>
    <dgm:pt modelId="{BABEEA42-8AD8-47BD-9E98-CEDFD4CC4B5E}" type="pres">
      <dgm:prSet presAssocID="{DDD528C0-B70B-4A1F-B51F-D54B63EDFDB1}" presName="Accent5" presStyleCnt="0"/>
      <dgm:spPr/>
    </dgm:pt>
    <dgm:pt modelId="{5E1193E5-6381-4087-858D-27AF8C25235C}" type="pres">
      <dgm:prSet presAssocID="{DDD528C0-B70B-4A1F-B51F-D54B63EDFDB1}" presName="Accent" presStyleLbl="bgShp" presStyleIdx="4" presStyleCnt="6"/>
      <dgm:spPr/>
    </dgm:pt>
    <dgm:pt modelId="{9C1715CC-7D8A-4860-BF71-4711B5B44013}" type="pres">
      <dgm:prSet presAssocID="{DDD528C0-B70B-4A1F-B51F-D54B63EDFDB1}" presName="Child5" presStyleLbl="node1" presStyleIdx="4" presStyleCnt="6">
        <dgm:presLayoutVars>
          <dgm:chMax val="0"/>
          <dgm:chPref val="0"/>
          <dgm:bulletEnabled val="1"/>
        </dgm:presLayoutVars>
      </dgm:prSet>
      <dgm:spPr/>
    </dgm:pt>
    <dgm:pt modelId="{A601824F-74D4-411C-A911-B0EA057069C1}" type="pres">
      <dgm:prSet presAssocID="{09A2F3BD-1144-4965-96A3-9EAAD73F8543}" presName="Accent6" presStyleCnt="0"/>
      <dgm:spPr/>
    </dgm:pt>
    <dgm:pt modelId="{23ACC1C3-0703-414B-81DF-B495431D646F}" type="pres">
      <dgm:prSet presAssocID="{09A2F3BD-1144-4965-96A3-9EAAD73F8543}" presName="Accent" presStyleLbl="bgShp" presStyleIdx="5" presStyleCnt="6"/>
      <dgm:spPr/>
    </dgm:pt>
    <dgm:pt modelId="{0CDD9C60-A79D-4C01-A960-593BED079479}" type="pres">
      <dgm:prSet presAssocID="{09A2F3BD-1144-4965-96A3-9EAAD73F8543}" presName="Child6" presStyleLbl="node1" presStyleIdx="5" presStyleCnt="6">
        <dgm:presLayoutVars>
          <dgm:chMax val="0"/>
          <dgm:chPref val="0"/>
          <dgm:bulletEnabled val="1"/>
        </dgm:presLayoutVars>
      </dgm:prSet>
      <dgm:spPr/>
    </dgm:pt>
  </dgm:ptLst>
  <dgm:cxnLst>
    <dgm:cxn modelId="{F272C51A-0003-483B-9555-765E27E08307}" type="presOf" srcId="{BF7E3541-5EEA-4482-90D0-2784CB6DD655}" destId="{451A1069-677B-413D-A230-9F3CE9DB2351}" srcOrd="0" destOrd="0" presId="urn:microsoft.com/office/officeart/2011/layout/HexagonRadial"/>
    <dgm:cxn modelId="{BA4F5C1D-7C5C-456E-AB0C-91F178D0B10C}" type="presOf" srcId="{DDD528C0-B70B-4A1F-B51F-D54B63EDFDB1}" destId="{9C1715CC-7D8A-4860-BF71-4711B5B44013}" srcOrd="0" destOrd="0" presId="urn:microsoft.com/office/officeart/2011/layout/HexagonRadial"/>
    <dgm:cxn modelId="{FBEDDE1E-ACDB-4DC2-ABA0-1935D29B7205}" type="presOf" srcId="{4F7428EC-F2A9-4853-A9AF-8258D8855FC3}" destId="{30000FF0-BC5E-4604-96EC-4EC8280741BA}" srcOrd="0" destOrd="0" presId="urn:microsoft.com/office/officeart/2011/layout/HexagonRadial"/>
    <dgm:cxn modelId="{A1508420-E284-403A-8A1D-941582144734}" srcId="{BF7E3541-5EEA-4482-90D0-2784CB6DD655}" destId="{1FFE801B-656D-47C8-A0EE-77972AABC165}" srcOrd="0" destOrd="0" parTransId="{D04F1913-9561-4614-A66F-9284A98D65A6}" sibTransId="{525B0A35-75B9-4138-89E2-FF51666FDA7E}"/>
    <dgm:cxn modelId="{1624E622-E015-43A1-B5F8-568902FB7A31}" srcId="{BF7E3541-5EEA-4482-90D0-2784CB6DD655}" destId="{2BB70960-C6A7-42CE-BF3B-EF5285428A32}" srcOrd="2" destOrd="0" parTransId="{A128B3B5-6FCA-4326-9732-436ABABE0471}" sibTransId="{EC5F904D-2664-4358-85ED-2256779D0EC2}"/>
    <dgm:cxn modelId="{8C6FF432-3465-4CDC-89D1-5D7ECC5E64E6}" type="presOf" srcId="{70B2A7C5-9D87-4316-BBDD-58C1C12040C5}" destId="{633F9026-19D4-42AD-AC54-2D91D7705AAB}" srcOrd="0" destOrd="0" presId="urn:microsoft.com/office/officeart/2011/layout/HexagonRadial"/>
    <dgm:cxn modelId="{94712934-4D65-4414-AA2F-72947EF5AE5B}" srcId="{4F7428EC-F2A9-4853-A9AF-8258D8855FC3}" destId="{BF7E3541-5EEA-4482-90D0-2784CB6DD655}" srcOrd="0" destOrd="0" parTransId="{39802519-ECBE-41B8-9AD4-AD1D1FFE45F3}" sibTransId="{A656B238-BE73-4D1C-98A9-829133F27915}"/>
    <dgm:cxn modelId="{51FE4C7F-96B5-45DA-AEDD-BA074A0C8F22}" srcId="{BF7E3541-5EEA-4482-90D0-2784CB6DD655}" destId="{DDD528C0-B70B-4A1F-B51F-D54B63EDFDB1}" srcOrd="4" destOrd="0" parTransId="{7300D739-7D38-4119-85B8-ABDEE0C63F76}" sibTransId="{AB9B3687-1184-4D01-BC74-982F88CE5955}"/>
    <dgm:cxn modelId="{5301B9C1-6815-4BED-9478-08928C6F71A9}" srcId="{BF7E3541-5EEA-4482-90D0-2784CB6DD655}" destId="{E4999EBC-0407-4031-A536-D2B11037AEBC}" srcOrd="3" destOrd="0" parTransId="{716CCE02-1B77-416B-989A-CDDBEC5A8876}" sibTransId="{CD83460B-C1C1-4491-B049-47F67F8BDCA7}"/>
    <dgm:cxn modelId="{E49FF2C2-E645-4570-B54F-D2787158DAD5}" srcId="{BF7E3541-5EEA-4482-90D0-2784CB6DD655}" destId="{09A2F3BD-1144-4965-96A3-9EAAD73F8543}" srcOrd="5" destOrd="0" parTransId="{83B6A9A4-24DC-4444-993C-D97B56E1DB47}" sibTransId="{85BE982C-F346-4D3C-971F-12A2BFD63FD8}"/>
    <dgm:cxn modelId="{A001C0C4-E61A-4744-A284-A0CD47472567}" srcId="{BF7E3541-5EEA-4482-90D0-2784CB6DD655}" destId="{70B2A7C5-9D87-4316-BBDD-58C1C12040C5}" srcOrd="1" destOrd="0" parTransId="{08D5E289-6E1E-4C8D-ADD5-E0E8D868F870}" sibTransId="{1F41E16B-92EC-4C18-9722-B170EFFD9CB3}"/>
    <dgm:cxn modelId="{EEEBE1D4-7514-473D-81EB-9906A9C2A7C5}" type="presOf" srcId="{E4999EBC-0407-4031-A536-D2B11037AEBC}" destId="{3F17DD43-6EDC-4461-BCE8-1AE754F9A9A9}" srcOrd="0" destOrd="0" presId="urn:microsoft.com/office/officeart/2011/layout/HexagonRadial"/>
    <dgm:cxn modelId="{78DED3EA-C476-4E8D-AC8D-FB3A27C993F6}" type="presOf" srcId="{2BB70960-C6A7-42CE-BF3B-EF5285428A32}" destId="{8CF1D912-B762-42A7-A8BD-3D4F90D38F36}" srcOrd="0" destOrd="0" presId="urn:microsoft.com/office/officeart/2011/layout/HexagonRadial"/>
    <dgm:cxn modelId="{14F3CAF0-A754-49D6-B129-A3889B6A9B84}" type="presOf" srcId="{1FFE801B-656D-47C8-A0EE-77972AABC165}" destId="{F775CC28-61CC-4A23-BF0C-2B6EFE92D544}" srcOrd="0" destOrd="0" presId="urn:microsoft.com/office/officeart/2011/layout/HexagonRadial"/>
    <dgm:cxn modelId="{060161F4-B6B7-4F50-B5A5-67485DEE9A00}" type="presOf" srcId="{09A2F3BD-1144-4965-96A3-9EAAD73F8543}" destId="{0CDD9C60-A79D-4C01-A960-593BED079479}" srcOrd="0" destOrd="0" presId="urn:microsoft.com/office/officeart/2011/layout/HexagonRadial"/>
    <dgm:cxn modelId="{6CF4A2A8-52D2-40B0-9671-24BC12644CA5}" type="presParOf" srcId="{30000FF0-BC5E-4604-96EC-4EC8280741BA}" destId="{451A1069-677B-413D-A230-9F3CE9DB2351}" srcOrd="0" destOrd="0" presId="urn:microsoft.com/office/officeart/2011/layout/HexagonRadial"/>
    <dgm:cxn modelId="{F3D7CC32-9BB0-4A5C-8A2D-6499FC7DBC22}" type="presParOf" srcId="{30000FF0-BC5E-4604-96EC-4EC8280741BA}" destId="{A2F546CC-9EEB-4373-A7B3-7F13F08998C0}" srcOrd="1" destOrd="0" presId="urn:microsoft.com/office/officeart/2011/layout/HexagonRadial"/>
    <dgm:cxn modelId="{B8176056-09C3-4E7B-AFCF-7543AADC105B}" type="presParOf" srcId="{A2F546CC-9EEB-4373-A7B3-7F13F08998C0}" destId="{BC923B24-03A5-4C3D-83E6-0505C4419461}" srcOrd="0" destOrd="0" presId="urn:microsoft.com/office/officeart/2011/layout/HexagonRadial"/>
    <dgm:cxn modelId="{E779DD40-8BA9-4968-8D53-FA17EA288990}" type="presParOf" srcId="{30000FF0-BC5E-4604-96EC-4EC8280741BA}" destId="{F775CC28-61CC-4A23-BF0C-2B6EFE92D544}" srcOrd="2" destOrd="0" presId="urn:microsoft.com/office/officeart/2011/layout/HexagonRadial"/>
    <dgm:cxn modelId="{C09DD3F1-CC01-469D-A88F-29CAFA1413B5}" type="presParOf" srcId="{30000FF0-BC5E-4604-96EC-4EC8280741BA}" destId="{69A7817D-115F-4B9A-83CF-B91A8BB2C97C}" srcOrd="3" destOrd="0" presId="urn:microsoft.com/office/officeart/2011/layout/HexagonRadial"/>
    <dgm:cxn modelId="{CE65F00F-057E-469B-9509-8E013C3CFC80}" type="presParOf" srcId="{69A7817D-115F-4B9A-83CF-B91A8BB2C97C}" destId="{141237BA-946A-40DB-BA56-06324140DE59}" srcOrd="0" destOrd="0" presId="urn:microsoft.com/office/officeart/2011/layout/HexagonRadial"/>
    <dgm:cxn modelId="{193A3298-EFC3-48BC-96EE-72304FE5471F}" type="presParOf" srcId="{30000FF0-BC5E-4604-96EC-4EC8280741BA}" destId="{633F9026-19D4-42AD-AC54-2D91D7705AAB}" srcOrd="4" destOrd="0" presId="urn:microsoft.com/office/officeart/2011/layout/HexagonRadial"/>
    <dgm:cxn modelId="{909B9296-67DC-4C4F-A92B-67E098CCE48E}" type="presParOf" srcId="{30000FF0-BC5E-4604-96EC-4EC8280741BA}" destId="{765A9082-FC40-4802-B6A2-488071A170FE}" srcOrd="5" destOrd="0" presId="urn:microsoft.com/office/officeart/2011/layout/HexagonRadial"/>
    <dgm:cxn modelId="{1AFBF8A1-2FB2-4856-A95F-2930F5FD79B0}" type="presParOf" srcId="{765A9082-FC40-4802-B6A2-488071A170FE}" destId="{872C7233-5157-47E5-8248-458DF0F2916A}" srcOrd="0" destOrd="0" presId="urn:microsoft.com/office/officeart/2011/layout/HexagonRadial"/>
    <dgm:cxn modelId="{6F6832E9-EADF-4423-9A93-4C631CCF53FB}" type="presParOf" srcId="{30000FF0-BC5E-4604-96EC-4EC8280741BA}" destId="{8CF1D912-B762-42A7-A8BD-3D4F90D38F36}" srcOrd="6" destOrd="0" presId="urn:microsoft.com/office/officeart/2011/layout/HexagonRadial"/>
    <dgm:cxn modelId="{0F8B979D-19B1-47A3-8A51-C5CE2D0D5087}" type="presParOf" srcId="{30000FF0-BC5E-4604-96EC-4EC8280741BA}" destId="{2D7920B4-816F-4284-B439-7C2F5015661C}" srcOrd="7" destOrd="0" presId="urn:microsoft.com/office/officeart/2011/layout/HexagonRadial"/>
    <dgm:cxn modelId="{CE09A285-2FA3-43B4-B8F9-80FCD41619D5}" type="presParOf" srcId="{2D7920B4-816F-4284-B439-7C2F5015661C}" destId="{1782C40F-AFC4-41D2-B7EE-D98D7678DCDE}" srcOrd="0" destOrd="0" presId="urn:microsoft.com/office/officeart/2011/layout/HexagonRadial"/>
    <dgm:cxn modelId="{5C8778AD-C814-4F51-87B6-B8CCE00C1E88}" type="presParOf" srcId="{30000FF0-BC5E-4604-96EC-4EC8280741BA}" destId="{3F17DD43-6EDC-4461-BCE8-1AE754F9A9A9}" srcOrd="8" destOrd="0" presId="urn:microsoft.com/office/officeart/2011/layout/HexagonRadial"/>
    <dgm:cxn modelId="{47EAFD7A-0EFB-4049-BF7E-615CE9F5FA7F}" type="presParOf" srcId="{30000FF0-BC5E-4604-96EC-4EC8280741BA}" destId="{BABEEA42-8AD8-47BD-9E98-CEDFD4CC4B5E}" srcOrd="9" destOrd="0" presId="urn:microsoft.com/office/officeart/2011/layout/HexagonRadial"/>
    <dgm:cxn modelId="{D642C50E-0B1B-4AF4-BB0E-7B5464519897}" type="presParOf" srcId="{BABEEA42-8AD8-47BD-9E98-CEDFD4CC4B5E}" destId="{5E1193E5-6381-4087-858D-27AF8C25235C}" srcOrd="0" destOrd="0" presId="urn:microsoft.com/office/officeart/2011/layout/HexagonRadial"/>
    <dgm:cxn modelId="{36FF092C-1831-476C-A67F-20A453AB2114}" type="presParOf" srcId="{30000FF0-BC5E-4604-96EC-4EC8280741BA}" destId="{9C1715CC-7D8A-4860-BF71-4711B5B44013}" srcOrd="10" destOrd="0" presId="urn:microsoft.com/office/officeart/2011/layout/HexagonRadial"/>
    <dgm:cxn modelId="{C1A0ABFC-5731-4AB8-9A95-096C44CCB891}" type="presParOf" srcId="{30000FF0-BC5E-4604-96EC-4EC8280741BA}" destId="{A601824F-74D4-411C-A911-B0EA057069C1}" srcOrd="11" destOrd="0" presId="urn:microsoft.com/office/officeart/2011/layout/HexagonRadial"/>
    <dgm:cxn modelId="{38751478-BCB1-427E-ABFC-6E82DCD98585}" type="presParOf" srcId="{A601824F-74D4-411C-A911-B0EA057069C1}" destId="{23ACC1C3-0703-414B-81DF-B495431D646F}" srcOrd="0" destOrd="0" presId="urn:microsoft.com/office/officeart/2011/layout/HexagonRadial"/>
    <dgm:cxn modelId="{F0B2FBD7-F380-4975-97B5-060483D1E3B1}" type="presParOf" srcId="{30000FF0-BC5E-4604-96EC-4EC8280741BA}" destId="{0CDD9C60-A79D-4C01-A960-593BED079479}" srcOrd="12" destOrd="0" presId="urn:microsoft.com/office/officeart/2011/layout/HexagonRadial"/>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D0502B-ED62-4492-A90C-EE46DF74C19B}" type="doc">
      <dgm:prSet loTypeId="urn:microsoft.com/office/officeart/2008/layout/VerticalCurvedList#1" loCatId="list" qsTypeId="urn:microsoft.com/office/officeart/2005/8/quickstyle/simple4#2" qsCatId="simple" csTypeId="urn:microsoft.com/office/officeart/2005/8/colors/accent0_3#1" csCatId="mainScheme" phldr="1"/>
      <dgm:spPr/>
      <dgm:t>
        <a:bodyPr/>
        <a:lstStyle/>
        <a:p>
          <a:endParaRPr lang="zh-CN" altLang="en-US"/>
        </a:p>
      </dgm:t>
    </dgm:pt>
    <dgm:pt modelId="{34A74981-6076-45D7-94DB-6DE5FEFA95FD}">
      <dgm:prSet phldrT="[文本]"/>
      <dgm:spPr/>
      <dgm:t>
        <a:bodyPr/>
        <a:lstStyle/>
        <a:p>
          <a:pPr algn="l"/>
          <a:r>
            <a:rPr lang="zh-CN" altLang="en-US" b="1"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b="1" dirty="0">
              <a:solidFill>
                <a:srgbClr val="FF0000"/>
              </a:solidFill>
              <a:effectLst/>
              <a:latin typeface="微软雅黑 Light" panose="020B0502040204020203" pitchFamily="34" charset="-122"/>
              <a:ea typeface="微软雅黑 Light" panose="020B0502040204020203" pitchFamily="34" charset="-122"/>
            </a:rPr>
            <a:t>--</a:t>
          </a:r>
          <a:r>
            <a:rPr lang="zh-CN" altLang="en-US" b="1" dirty="0">
              <a:solidFill>
                <a:srgbClr val="FF0000"/>
              </a:solidFill>
              <a:latin typeface="微软雅黑 Light" panose="020B0502040204020203" pitchFamily="34" charset="-122"/>
              <a:ea typeface="微软雅黑 Light" panose="020B0502040204020203" pitchFamily="34" charset="-122"/>
            </a:rPr>
            <a:t>工作环境与物理安全</a:t>
          </a:r>
          <a:endParaRPr lang="zh-CN" altLang="en-US" b="1"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gm:t>
    </dgm:pt>
    <dgm:pt modelId="{B4E88D8E-6C98-42A2-AD48-73BA854E9FD1}" type="par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2BB3E252-F931-4C36-8665-27BEB36B4DF1}" type="sib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F4FD51-7E48-4D5D-90B2-3C22C5C47A68}">
      <dgm:prSet phldrT="[文本]"/>
      <dgm:spPr/>
      <dgm:t>
        <a:bodyPr/>
        <a:lstStyle/>
        <a:p>
          <a:pPr algn="l"/>
          <a:r>
            <a:rPr lang="zh-CN" altLang="en-US" b="1" dirty="0">
              <a:latin typeface="微软雅黑 Light" panose="020B0502040204020203" pitchFamily="34" charset="-122"/>
              <a:ea typeface="微软雅黑 Light" panose="020B0502040204020203" pitchFamily="34" charset="-122"/>
            </a:rPr>
            <a:t>外出与返回</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社会工程</a:t>
          </a:r>
        </a:p>
      </dgm:t>
    </dgm:pt>
    <dgm:pt modelId="{27D62507-E00F-4886-A98C-7535ED7021D9}" type="par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DAED14-783A-4CC1-B3ED-66B88C92B549}" type="sib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0633E8C-7D2C-48FD-B40B-352332F94E91}">
      <dgm:prSet phldrT="[文本]"/>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数据安全保护与电子取证</a:t>
          </a:r>
        </a:p>
      </dgm:t>
    </dgm:pt>
    <dgm:pt modelId="{A4D89F84-412C-4976-A4F3-05BB8256284D}" type="par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6ED6B3B-8CE8-4B07-A171-49CA567486A1}" type="sib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C3B6BF9-F319-46DB-80F2-3F708D07EB73}">
      <dgm:prSet/>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系统和软件、邮件、密码、个人隐私</a:t>
          </a:r>
        </a:p>
      </dgm:t>
    </dgm:pt>
    <dgm:pt modelId="{6D1B4C93-57BC-4E40-815D-A91EE91BD091}" type="par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753058B5-1C5F-41A9-AAF8-20488D5E6CEF}" type="sib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C8BC763-37FA-44FC-8BE1-55E6094A56FC}">
      <dgm:prSet/>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b="1">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手机安全</a:t>
          </a:r>
          <a:endParaRPr lang="zh-CN" altLang="en-US" b="1" dirty="0">
            <a:latin typeface="微软雅黑 Light" panose="020B0502040204020203" pitchFamily="34" charset="-122"/>
            <a:ea typeface="微软雅黑 Light" panose="020B0502040204020203" pitchFamily="34" charset="-122"/>
          </a:endParaRPr>
        </a:p>
      </dgm:t>
    </dgm:pt>
    <dgm:pt modelId="{DEE562E8-E1DB-4CBE-B938-B78E6F56809B}" type="par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C6D0CDC7-AD33-4060-96FD-4B7DCE67F42B}" type="sib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360F43E-7E70-430C-92FF-E2EA87D342FD}">
      <dgm:prSet/>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gm:t>
    </dgm:pt>
    <dgm:pt modelId="{F6F5C3BB-1126-4A3A-9490-8A71449635A8}" type="par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DC67960-3294-45C6-8502-A2A131A2D71F}" type="sib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91D8068A-D737-464D-9B7E-30B11820F3C0}" type="pres">
      <dgm:prSet presAssocID="{C0D0502B-ED62-4492-A90C-EE46DF74C19B}" presName="Name0" presStyleCnt="0">
        <dgm:presLayoutVars>
          <dgm:chMax val="7"/>
          <dgm:chPref val="7"/>
          <dgm:dir/>
        </dgm:presLayoutVars>
      </dgm:prSet>
      <dgm:spPr/>
    </dgm:pt>
    <dgm:pt modelId="{152220DE-FCEB-46DF-862D-996A779ECB43}" type="pres">
      <dgm:prSet presAssocID="{C0D0502B-ED62-4492-A90C-EE46DF74C19B}" presName="Name1" presStyleCnt="0"/>
      <dgm:spPr/>
    </dgm:pt>
    <dgm:pt modelId="{45D82FC2-7544-4706-8919-EB86CF39B614}" type="pres">
      <dgm:prSet presAssocID="{C0D0502B-ED62-4492-A90C-EE46DF74C19B}" presName="cycle" presStyleCnt="0"/>
      <dgm:spPr/>
    </dgm:pt>
    <dgm:pt modelId="{DD2A2E8E-ACD5-4F91-ACE0-EF4388EA22A0}" type="pres">
      <dgm:prSet presAssocID="{C0D0502B-ED62-4492-A90C-EE46DF74C19B}" presName="srcNode" presStyleLbl="node1" presStyleIdx="0" presStyleCnt="6"/>
      <dgm:spPr/>
    </dgm:pt>
    <dgm:pt modelId="{135D81A0-1ABC-418F-A0F5-70FE4F37FB1B}" type="pres">
      <dgm:prSet presAssocID="{C0D0502B-ED62-4492-A90C-EE46DF74C19B}" presName="conn" presStyleLbl="parChTrans1D2" presStyleIdx="0" presStyleCnt="1"/>
      <dgm:spPr/>
    </dgm:pt>
    <dgm:pt modelId="{6E26BF8D-FED2-4B45-AB66-311216315ABF}" type="pres">
      <dgm:prSet presAssocID="{C0D0502B-ED62-4492-A90C-EE46DF74C19B}" presName="extraNode" presStyleLbl="node1" presStyleIdx="0" presStyleCnt="6"/>
      <dgm:spPr/>
    </dgm:pt>
    <dgm:pt modelId="{109F2657-F80C-4554-A5B2-FACB2E2C865C}" type="pres">
      <dgm:prSet presAssocID="{C0D0502B-ED62-4492-A90C-EE46DF74C19B}" presName="dstNode" presStyleLbl="node1" presStyleIdx="0" presStyleCnt="6"/>
      <dgm:spPr/>
    </dgm:pt>
    <dgm:pt modelId="{8E4CFCEB-1C7B-4E1A-B67D-B70FB2CDAF9D}" type="pres">
      <dgm:prSet presAssocID="{34A74981-6076-45D7-94DB-6DE5FEFA95FD}" presName="text_1" presStyleLbl="node1" presStyleIdx="0" presStyleCnt="6">
        <dgm:presLayoutVars>
          <dgm:bulletEnabled val="1"/>
        </dgm:presLayoutVars>
      </dgm:prSet>
      <dgm:spPr/>
    </dgm:pt>
    <dgm:pt modelId="{D2A66F8C-E670-4785-9296-AF9E4B74FA99}" type="pres">
      <dgm:prSet presAssocID="{34A74981-6076-45D7-94DB-6DE5FEFA95FD}" presName="accent_1" presStyleCnt="0"/>
      <dgm:spPr/>
    </dgm:pt>
    <dgm:pt modelId="{7047C4E3-85AE-487B-AD7D-F4CE053BCFA7}" type="pres">
      <dgm:prSet presAssocID="{34A74981-6076-45D7-94DB-6DE5FEFA95FD}" presName="accentRepeatNode" presStyleLbl="solidFgAcc1" presStyleIdx="0" presStyleCnt="6"/>
      <dgm:spPr/>
    </dgm:pt>
    <dgm:pt modelId="{99E0BCB5-C42F-457D-97BB-1D8778570C8E}" type="pres">
      <dgm:prSet presAssocID="{BC3B6BF9-F319-46DB-80F2-3F708D07EB73}" presName="text_2" presStyleLbl="node1" presStyleIdx="1" presStyleCnt="6">
        <dgm:presLayoutVars>
          <dgm:bulletEnabled val="1"/>
        </dgm:presLayoutVars>
      </dgm:prSet>
      <dgm:spPr/>
    </dgm:pt>
    <dgm:pt modelId="{7E7C2E41-7824-4871-983B-4BCDC8FCCFD2}" type="pres">
      <dgm:prSet presAssocID="{BC3B6BF9-F319-46DB-80F2-3F708D07EB73}" presName="accent_2" presStyleCnt="0"/>
      <dgm:spPr/>
    </dgm:pt>
    <dgm:pt modelId="{17CF269A-DE81-44B2-AF61-6261FBE9FE33}" type="pres">
      <dgm:prSet presAssocID="{BC3B6BF9-F319-46DB-80F2-3F708D07EB73}" presName="accentRepeatNode" presStyleLbl="solidFgAcc1" presStyleIdx="1" presStyleCnt="6"/>
      <dgm:spPr/>
    </dgm:pt>
    <dgm:pt modelId="{20CCFC4A-7CB8-424E-88DB-F5001D80C62F}" type="pres">
      <dgm:prSet presAssocID="{EC8BC763-37FA-44FC-8BE1-55E6094A56FC}" presName="text_3" presStyleLbl="node1" presStyleIdx="2" presStyleCnt="6">
        <dgm:presLayoutVars>
          <dgm:bulletEnabled val="1"/>
        </dgm:presLayoutVars>
      </dgm:prSet>
      <dgm:spPr/>
    </dgm:pt>
    <dgm:pt modelId="{FF79F590-1C1C-4FDC-8AD8-15FE8FB068B9}" type="pres">
      <dgm:prSet presAssocID="{EC8BC763-37FA-44FC-8BE1-55E6094A56FC}" presName="accent_3" presStyleCnt="0"/>
      <dgm:spPr/>
    </dgm:pt>
    <dgm:pt modelId="{631F3D13-9A6B-4274-B3B6-40FB95695938}" type="pres">
      <dgm:prSet presAssocID="{EC8BC763-37FA-44FC-8BE1-55E6094A56FC}" presName="accentRepeatNode" presStyleLbl="solidFgAcc1" presStyleIdx="2" presStyleCnt="6"/>
      <dgm:spPr/>
    </dgm:pt>
    <dgm:pt modelId="{4CECF1C3-B25D-4919-A27A-76E121BD5AAE}" type="pres">
      <dgm:prSet presAssocID="{39F4FD51-7E48-4D5D-90B2-3C22C5C47A68}" presName="text_4" presStyleLbl="node1" presStyleIdx="3" presStyleCnt="6">
        <dgm:presLayoutVars>
          <dgm:bulletEnabled val="1"/>
        </dgm:presLayoutVars>
      </dgm:prSet>
      <dgm:spPr/>
    </dgm:pt>
    <dgm:pt modelId="{865BCFC5-A7B2-47CA-9135-EFA1ABB0D392}" type="pres">
      <dgm:prSet presAssocID="{39F4FD51-7E48-4D5D-90B2-3C22C5C47A68}" presName="accent_4" presStyleCnt="0"/>
      <dgm:spPr/>
    </dgm:pt>
    <dgm:pt modelId="{4A0D2ACB-6CAE-4357-A621-8CF20378AAC3}" type="pres">
      <dgm:prSet presAssocID="{39F4FD51-7E48-4D5D-90B2-3C22C5C47A68}" presName="accentRepeatNode" presStyleLbl="solidFgAcc1" presStyleIdx="3" presStyleCnt="6"/>
      <dgm:spPr/>
    </dgm:pt>
    <dgm:pt modelId="{5F9ED4BE-9857-484E-81F4-7532E1A6C39E}" type="pres">
      <dgm:prSet presAssocID="{40633E8C-7D2C-48FD-B40B-352332F94E91}" presName="text_5" presStyleLbl="node1" presStyleIdx="4" presStyleCnt="6">
        <dgm:presLayoutVars>
          <dgm:bulletEnabled val="1"/>
        </dgm:presLayoutVars>
      </dgm:prSet>
      <dgm:spPr/>
    </dgm:pt>
    <dgm:pt modelId="{5B5C08B9-EE4B-4874-8AB9-1BC6758AC6EC}" type="pres">
      <dgm:prSet presAssocID="{40633E8C-7D2C-48FD-B40B-352332F94E91}" presName="accent_5" presStyleCnt="0"/>
      <dgm:spPr/>
    </dgm:pt>
    <dgm:pt modelId="{DDE53487-02C6-4C1C-85A6-F25E9501C30D}" type="pres">
      <dgm:prSet presAssocID="{40633E8C-7D2C-48FD-B40B-352332F94E91}" presName="accentRepeatNode" presStyleLbl="solidFgAcc1" presStyleIdx="4" presStyleCnt="6"/>
      <dgm:spPr/>
    </dgm:pt>
    <dgm:pt modelId="{7D484B8A-91B8-42AD-A8D9-855F15A5C9EE}" type="pres">
      <dgm:prSet presAssocID="{4360F43E-7E70-430C-92FF-E2EA87D342FD}" presName="text_6" presStyleLbl="node1" presStyleIdx="5" presStyleCnt="6">
        <dgm:presLayoutVars>
          <dgm:bulletEnabled val="1"/>
        </dgm:presLayoutVars>
      </dgm:prSet>
      <dgm:spPr/>
    </dgm:pt>
    <dgm:pt modelId="{DFE5DF1D-C96E-4795-BDA9-DFA9C6BE34A1}" type="pres">
      <dgm:prSet presAssocID="{4360F43E-7E70-430C-92FF-E2EA87D342FD}" presName="accent_6" presStyleCnt="0"/>
      <dgm:spPr/>
    </dgm:pt>
    <dgm:pt modelId="{25D761FC-75CD-46B8-A450-480EAE739C17}" type="pres">
      <dgm:prSet presAssocID="{4360F43E-7E70-430C-92FF-E2EA87D342FD}" presName="accentRepeatNode" presStyleLbl="solidFgAcc1" presStyleIdx="5" presStyleCnt="6"/>
      <dgm:spPr/>
    </dgm:pt>
  </dgm:ptLst>
  <dgm:cxnLst>
    <dgm:cxn modelId="{57DA3609-30D9-4030-8BC0-E7E1353DBAFE}" type="presOf" srcId="{39F4FD51-7E48-4D5D-90B2-3C22C5C47A68}" destId="{4CECF1C3-B25D-4919-A27A-76E121BD5AAE}" srcOrd="0" destOrd="0" presId="urn:microsoft.com/office/officeart/2008/layout/VerticalCurvedList#1"/>
    <dgm:cxn modelId="{A07ED40D-714D-4023-8EC1-0919747EB7EB}" type="presOf" srcId="{40633E8C-7D2C-48FD-B40B-352332F94E91}" destId="{5F9ED4BE-9857-484E-81F4-7532E1A6C39E}" srcOrd="0" destOrd="0" presId="urn:microsoft.com/office/officeart/2008/layout/VerticalCurvedList#1"/>
    <dgm:cxn modelId="{5F277C13-9F1D-4F1E-93E2-B416A57468EA}" type="presOf" srcId="{4360F43E-7E70-430C-92FF-E2EA87D342FD}" destId="{7D484B8A-91B8-42AD-A8D9-855F15A5C9EE}" srcOrd="0" destOrd="0" presId="urn:microsoft.com/office/officeart/2008/layout/VerticalCurvedList#1"/>
    <dgm:cxn modelId="{A94FDE22-0617-4668-8EF8-6FE256938F32}" srcId="{C0D0502B-ED62-4492-A90C-EE46DF74C19B}" destId="{EC8BC763-37FA-44FC-8BE1-55E6094A56FC}" srcOrd="2" destOrd="0" parTransId="{DEE562E8-E1DB-4CBE-B938-B78E6F56809B}" sibTransId="{C6D0CDC7-AD33-4060-96FD-4B7DCE67F42B}"/>
    <dgm:cxn modelId="{AACDE05C-6A7C-4A65-BE85-03E078BC1BD3}" type="presOf" srcId="{34A74981-6076-45D7-94DB-6DE5FEFA95FD}" destId="{8E4CFCEB-1C7B-4E1A-B67D-B70FB2CDAF9D}" srcOrd="0" destOrd="0" presId="urn:microsoft.com/office/officeart/2008/layout/VerticalCurvedList#1"/>
    <dgm:cxn modelId="{69AA9147-0701-4040-B5CB-4101AE9F49F3}" srcId="{C0D0502B-ED62-4492-A90C-EE46DF74C19B}" destId="{39F4FD51-7E48-4D5D-90B2-3C22C5C47A68}" srcOrd="3" destOrd="0" parTransId="{27D62507-E00F-4886-A98C-7535ED7021D9}" sibTransId="{39DAED14-783A-4CC1-B3ED-66B88C92B549}"/>
    <dgm:cxn modelId="{589AF24B-E9A0-40B9-8C23-F0BDCD19906A}" srcId="{C0D0502B-ED62-4492-A90C-EE46DF74C19B}" destId="{40633E8C-7D2C-48FD-B40B-352332F94E91}" srcOrd="4" destOrd="0" parTransId="{A4D89F84-412C-4976-A4F3-05BB8256284D}" sibTransId="{E6ED6B3B-8CE8-4B07-A171-49CA567486A1}"/>
    <dgm:cxn modelId="{5AFDE872-C592-4A73-A811-8C10DAD78A80}" type="presOf" srcId="{2BB3E252-F931-4C36-8665-27BEB36B4DF1}" destId="{135D81A0-1ABC-418F-A0F5-70FE4F37FB1B}" srcOrd="0" destOrd="0" presId="urn:microsoft.com/office/officeart/2008/layout/VerticalCurvedList#1"/>
    <dgm:cxn modelId="{C21DF272-4699-4E2D-BC65-BD5E3215F7C6}" srcId="{C0D0502B-ED62-4492-A90C-EE46DF74C19B}" destId="{34A74981-6076-45D7-94DB-6DE5FEFA95FD}" srcOrd="0" destOrd="0" parTransId="{B4E88D8E-6C98-42A2-AD48-73BA854E9FD1}" sibTransId="{2BB3E252-F931-4C36-8665-27BEB36B4DF1}"/>
    <dgm:cxn modelId="{4A5BC685-F8C8-4E23-B655-B520DCC50019}" srcId="{C0D0502B-ED62-4492-A90C-EE46DF74C19B}" destId="{BC3B6BF9-F319-46DB-80F2-3F708D07EB73}" srcOrd="1" destOrd="0" parTransId="{6D1B4C93-57BC-4E40-815D-A91EE91BD091}" sibTransId="{753058B5-1C5F-41A9-AAF8-20488D5E6CEF}"/>
    <dgm:cxn modelId="{92AA5093-DAAA-4D06-B8D6-76C017CB23F4}" type="presOf" srcId="{BC3B6BF9-F319-46DB-80F2-3F708D07EB73}" destId="{99E0BCB5-C42F-457D-97BB-1D8778570C8E}" srcOrd="0" destOrd="0" presId="urn:microsoft.com/office/officeart/2008/layout/VerticalCurvedList#1"/>
    <dgm:cxn modelId="{0EABA797-8916-4231-957E-93EFD679429E}" type="presOf" srcId="{EC8BC763-37FA-44FC-8BE1-55E6094A56FC}" destId="{20CCFC4A-7CB8-424E-88DB-F5001D80C62F}" srcOrd="0" destOrd="0" presId="urn:microsoft.com/office/officeart/2008/layout/VerticalCurvedList#1"/>
    <dgm:cxn modelId="{208233B1-5CBD-4EC6-A434-CCB3EA66479F}" srcId="{C0D0502B-ED62-4492-A90C-EE46DF74C19B}" destId="{4360F43E-7E70-430C-92FF-E2EA87D342FD}" srcOrd="5" destOrd="0" parTransId="{F6F5C3BB-1126-4A3A-9490-8A71449635A8}" sibTransId="{BDC67960-3294-45C6-8502-A2A131A2D71F}"/>
    <dgm:cxn modelId="{B8276BE4-C1D7-47A1-8C8F-E37F37CF17D5}" type="presOf" srcId="{C0D0502B-ED62-4492-A90C-EE46DF74C19B}" destId="{91D8068A-D737-464D-9B7E-30B11820F3C0}" srcOrd="0" destOrd="0" presId="urn:microsoft.com/office/officeart/2008/layout/VerticalCurvedList#1"/>
    <dgm:cxn modelId="{CF8E7818-73D1-4C7E-AE52-8FAFA4238731}" type="presParOf" srcId="{91D8068A-D737-464D-9B7E-30B11820F3C0}" destId="{152220DE-FCEB-46DF-862D-996A779ECB43}" srcOrd="0" destOrd="0" presId="urn:microsoft.com/office/officeart/2008/layout/VerticalCurvedList#1"/>
    <dgm:cxn modelId="{EE3E0C43-AA77-43E2-B263-50A720D71292}" type="presParOf" srcId="{152220DE-FCEB-46DF-862D-996A779ECB43}" destId="{45D82FC2-7544-4706-8919-EB86CF39B614}" srcOrd="0" destOrd="0" presId="urn:microsoft.com/office/officeart/2008/layout/VerticalCurvedList#1"/>
    <dgm:cxn modelId="{B4529288-A9B3-454E-AA8C-5A01C4BFFA12}" type="presParOf" srcId="{45D82FC2-7544-4706-8919-EB86CF39B614}" destId="{DD2A2E8E-ACD5-4F91-ACE0-EF4388EA22A0}" srcOrd="0" destOrd="0" presId="urn:microsoft.com/office/officeart/2008/layout/VerticalCurvedList#1"/>
    <dgm:cxn modelId="{4AFC70FB-DFC9-44AB-B6E6-9532BD5DD7B3}" type="presParOf" srcId="{45D82FC2-7544-4706-8919-EB86CF39B614}" destId="{135D81A0-1ABC-418F-A0F5-70FE4F37FB1B}" srcOrd="1" destOrd="0" presId="urn:microsoft.com/office/officeart/2008/layout/VerticalCurvedList#1"/>
    <dgm:cxn modelId="{52DB3EE5-B380-4375-AE8A-66280114AFD7}" type="presParOf" srcId="{45D82FC2-7544-4706-8919-EB86CF39B614}" destId="{6E26BF8D-FED2-4B45-AB66-311216315ABF}" srcOrd="2" destOrd="0" presId="urn:microsoft.com/office/officeart/2008/layout/VerticalCurvedList#1"/>
    <dgm:cxn modelId="{3EEE0E14-0EFA-4D98-BC32-32631EA83379}" type="presParOf" srcId="{45D82FC2-7544-4706-8919-EB86CF39B614}" destId="{109F2657-F80C-4554-A5B2-FACB2E2C865C}" srcOrd="3" destOrd="0" presId="urn:microsoft.com/office/officeart/2008/layout/VerticalCurvedList#1"/>
    <dgm:cxn modelId="{5B9DD6DA-DDA2-40C4-9267-F8A4ED14CE08}" type="presParOf" srcId="{152220DE-FCEB-46DF-862D-996A779ECB43}" destId="{8E4CFCEB-1C7B-4E1A-B67D-B70FB2CDAF9D}" srcOrd="1" destOrd="0" presId="urn:microsoft.com/office/officeart/2008/layout/VerticalCurvedList#1"/>
    <dgm:cxn modelId="{95BE54BE-25F8-4D15-8CEB-5AE3B09C2F57}" type="presParOf" srcId="{152220DE-FCEB-46DF-862D-996A779ECB43}" destId="{D2A66F8C-E670-4785-9296-AF9E4B74FA99}" srcOrd="2" destOrd="0" presId="urn:microsoft.com/office/officeart/2008/layout/VerticalCurvedList#1"/>
    <dgm:cxn modelId="{F0A04B2E-D744-4B59-B8B4-393230C6CA84}" type="presParOf" srcId="{D2A66F8C-E670-4785-9296-AF9E4B74FA99}" destId="{7047C4E3-85AE-487B-AD7D-F4CE053BCFA7}" srcOrd="0" destOrd="0" presId="urn:microsoft.com/office/officeart/2008/layout/VerticalCurvedList#1"/>
    <dgm:cxn modelId="{178C7162-1258-4EA8-8DE3-4FBE5DB24E18}" type="presParOf" srcId="{152220DE-FCEB-46DF-862D-996A779ECB43}" destId="{99E0BCB5-C42F-457D-97BB-1D8778570C8E}" srcOrd="3" destOrd="0" presId="urn:microsoft.com/office/officeart/2008/layout/VerticalCurvedList#1"/>
    <dgm:cxn modelId="{50C9FF14-586D-4C1A-8952-26B2F9035989}" type="presParOf" srcId="{152220DE-FCEB-46DF-862D-996A779ECB43}" destId="{7E7C2E41-7824-4871-983B-4BCDC8FCCFD2}" srcOrd="4" destOrd="0" presId="urn:microsoft.com/office/officeart/2008/layout/VerticalCurvedList#1"/>
    <dgm:cxn modelId="{A7E2AD32-0899-4CAF-A290-F1D56179BD7E}" type="presParOf" srcId="{7E7C2E41-7824-4871-983B-4BCDC8FCCFD2}" destId="{17CF269A-DE81-44B2-AF61-6261FBE9FE33}" srcOrd="0" destOrd="0" presId="urn:microsoft.com/office/officeart/2008/layout/VerticalCurvedList#1"/>
    <dgm:cxn modelId="{82A5B8DF-B481-4237-94BA-92AE1EF96D65}" type="presParOf" srcId="{152220DE-FCEB-46DF-862D-996A779ECB43}" destId="{20CCFC4A-7CB8-424E-88DB-F5001D80C62F}" srcOrd="5" destOrd="0" presId="urn:microsoft.com/office/officeart/2008/layout/VerticalCurvedList#1"/>
    <dgm:cxn modelId="{B7EBD1E5-C05D-4106-BA18-F063F20935FE}" type="presParOf" srcId="{152220DE-FCEB-46DF-862D-996A779ECB43}" destId="{FF79F590-1C1C-4FDC-8AD8-15FE8FB068B9}" srcOrd="6" destOrd="0" presId="urn:microsoft.com/office/officeart/2008/layout/VerticalCurvedList#1"/>
    <dgm:cxn modelId="{21F52A70-390E-4035-8485-EED3F3A40119}" type="presParOf" srcId="{FF79F590-1C1C-4FDC-8AD8-15FE8FB068B9}" destId="{631F3D13-9A6B-4274-B3B6-40FB95695938}" srcOrd="0" destOrd="0" presId="urn:microsoft.com/office/officeart/2008/layout/VerticalCurvedList#1"/>
    <dgm:cxn modelId="{19B4EE73-5EF8-4BC3-9983-8435FB0056B0}" type="presParOf" srcId="{152220DE-FCEB-46DF-862D-996A779ECB43}" destId="{4CECF1C3-B25D-4919-A27A-76E121BD5AAE}" srcOrd="7" destOrd="0" presId="urn:microsoft.com/office/officeart/2008/layout/VerticalCurvedList#1"/>
    <dgm:cxn modelId="{53AC5C22-B2A9-4B3D-8456-5157DACD4071}" type="presParOf" srcId="{152220DE-FCEB-46DF-862D-996A779ECB43}" destId="{865BCFC5-A7B2-47CA-9135-EFA1ABB0D392}" srcOrd="8" destOrd="0" presId="urn:microsoft.com/office/officeart/2008/layout/VerticalCurvedList#1"/>
    <dgm:cxn modelId="{B810023C-E938-4B61-A2B8-82334DB00D78}" type="presParOf" srcId="{865BCFC5-A7B2-47CA-9135-EFA1ABB0D392}" destId="{4A0D2ACB-6CAE-4357-A621-8CF20378AAC3}" srcOrd="0" destOrd="0" presId="urn:microsoft.com/office/officeart/2008/layout/VerticalCurvedList#1"/>
    <dgm:cxn modelId="{B98CE134-4D44-4E6E-9E3D-B0BE8F0B77D9}" type="presParOf" srcId="{152220DE-FCEB-46DF-862D-996A779ECB43}" destId="{5F9ED4BE-9857-484E-81F4-7532E1A6C39E}" srcOrd="9" destOrd="0" presId="urn:microsoft.com/office/officeart/2008/layout/VerticalCurvedList#1"/>
    <dgm:cxn modelId="{280E2069-E1C8-4B1A-85F1-0F2A440A2023}" type="presParOf" srcId="{152220DE-FCEB-46DF-862D-996A779ECB43}" destId="{5B5C08B9-EE4B-4874-8AB9-1BC6758AC6EC}" srcOrd="10" destOrd="0" presId="urn:microsoft.com/office/officeart/2008/layout/VerticalCurvedList#1"/>
    <dgm:cxn modelId="{250446DB-DD64-46AF-91EF-D017DBE88A56}" type="presParOf" srcId="{5B5C08B9-EE4B-4874-8AB9-1BC6758AC6EC}" destId="{DDE53487-02C6-4C1C-85A6-F25E9501C30D}" srcOrd="0" destOrd="0" presId="urn:microsoft.com/office/officeart/2008/layout/VerticalCurvedList#1"/>
    <dgm:cxn modelId="{20FE4771-7C77-40A0-9B32-2AAAB754129F}" type="presParOf" srcId="{152220DE-FCEB-46DF-862D-996A779ECB43}" destId="{7D484B8A-91B8-42AD-A8D9-855F15A5C9EE}" srcOrd="11" destOrd="0" presId="urn:microsoft.com/office/officeart/2008/layout/VerticalCurvedList#1"/>
    <dgm:cxn modelId="{E9ECD948-79EE-4464-95E1-979CFC8D68F0}" type="presParOf" srcId="{152220DE-FCEB-46DF-862D-996A779ECB43}" destId="{DFE5DF1D-C96E-4795-BDA9-DFA9C6BE34A1}" srcOrd="12" destOrd="0" presId="urn:microsoft.com/office/officeart/2008/layout/VerticalCurvedList#1"/>
    <dgm:cxn modelId="{CF96856C-A992-45A6-A1CB-F40384BEC340}" type="presParOf" srcId="{DFE5DF1D-C96E-4795-BDA9-DFA9C6BE34A1}" destId="{25D761FC-75CD-46B8-A450-480EAE739C17}" srcOrd="0" destOrd="0" presId="urn:microsoft.com/office/officeart/2008/layout/VerticalCurved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0502B-ED62-4492-A90C-EE46DF74C19B}" type="doc">
      <dgm:prSet loTypeId="urn:microsoft.com/office/officeart/2008/layout/VerticalCurvedList#2" loCatId="list" qsTypeId="urn:microsoft.com/office/officeart/2005/8/quickstyle/simple4#3" qsCatId="simple" csTypeId="urn:microsoft.com/office/officeart/2005/8/colors/accent0_3#2" csCatId="mainScheme" phldr="1"/>
      <dgm:spPr/>
      <dgm:t>
        <a:bodyPr/>
        <a:lstStyle/>
        <a:p>
          <a:endParaRPr lang="zh-CN" altLang="en-US"/>
        </a:p>
      </dgm:t>
    </dgm:pt>
    <dgm:pt modelId="{34A74981-6076-45D7-94DB-6DE5FEFA95FD}">
      <dgm:prSet phldrT="[文本]"/>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b="1">
              <a:effectLst/>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工作环境与物理安全</a:t>
          </a:r>
          <a:endPar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gm:t>
    </dgm:pt>
    <dgm:pt modelId="{B4E88D8E-6C98-42A2-AD48-73BA854E9FD1}" type="par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2BB3E252-F931-4C36-8665-27BEB36B4DF1}" type="sib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F4FD51-7E48-4D5D-90B2-3C22C5C47A68}">
      <dgm:prSet phldrT="[文本]"/>
      <dgm:spPr/>
      <dgm:t>
        <a:bodyPr/>
        <a:lstStyle/>
        <a:p>
          <a:pPr algn="l"/>
          <a:r>
            <a:rPr lang="zh-CN" altLang="en-US" b="1" dirty="0">
              <a:latin typeface="微软雅黑 Light" panose="020B0502040204020203" pitchFamily="34" charset="-122"/>
              <a:ea typeface="微软雅黑 Light" panose="020B0502040204020203" pitchFamily="34" charset="-122"/>
            </a:rPr>
            <a:t>外出与返回</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社会工程</a:t>
          </a:r>
        </a:p>
      </dgm:t>
    </dgm:pt>
    <dgm:pt modelId="{27D62507-E00F-4886-A98C-7535ED7021D9}" type="par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DAED14-783A-4CC1-B3ED-66B88C92B549}" type="sib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0633E8C-7D2C-48FD-B40B-352332F94E91}">
      <dgm:prSet phldrT="[文本]"/>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数据安全保护与电子取证</a:t>
          </a:r>
        </a:p>
      </dgm:t>
    </dgm:pt>
    <dgm:pt modelId="{A4D89F84-412C-4976-A4F3-05BB8256284D}" type="par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6ED6B3B-8CE8-4B07-A171-49CA567486A1}" type="sib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C3B6BF9-F319-46DB-80F2-3F708D07EB73}">
      <dgm:prSet/>
      <dgm:spPr/>
      <dgm:t>
        <a:bodyPr/>
        <a:lstStyle/>
        <a:p>
          <a:pPr algn="l"/>
          <a:r>
            <a:rPr lang="zh-CN" altLang="en-US" b="1"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b="1" dirty="0">
              <a:solidFill>
                <a:srgbClr val="FF0000"/>
              </a:solidFill>
              <a:latin typeface="微软雅黑 Light" panose="020B0502040204020203" pitchFamily="34" charset="-122"/>
              <a:ea typeface="微软雅黑 Light" panose="020B0502040204020203" pitchFamily="34" charset="-122"/>
            </a:rPr>
            <a:t>—</a:t>
          </a:r>
          <a:r>
            <a:rPr lang="zh-CN" altLang="en-US" b="1" dirty="0">
              <a:solidFill>
                <a:srgbClr val="FF0000"/>
              </a:solidFill>
              <a:latin typeface="微软雅黑 Light" panose="020B0502040204020203" pitchFamily="34" charset="-122"/>
              <a:ea typeface="微软雅黑 Light" panose="020B0502040204020203" pitchFamily="34" charset="-122"/>
            </a:rPr>
            <a:t>系统和软件、邮件、信息泄露、个人隐私</a:t>
          </a:r>
        </a:p>
      </dgm:t>
    </dgm:pt>
    <dgm:pt modelId="{6D1B4C93-57BC-4E40-815D-A91EE91BD091}" type="par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753058B5-1C5F-41A9-AAF8-20488D5E6CEF}" type="sib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C8BC763-37FA-44FC-8BE1-55E6094A56FC}">
      <dgm:prSet/>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b="1">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手机安全</a:t>
          </a:r>
          <a:endParaRPr lang="zh-CN" altLang="en-US" b="1" dirty="0">
            <a:latin typeface="微软雅黑 Light" panose="020B0502040204020203" pitchFamily="34" charset="-122"/>
            <a:ea typeface="微软雅黑 Light" panose="020B0502040204020203" pitchFamily="34" charset="-122"/>
          </a:endParaRPr>
        </a:p>
      </dgm:t>
    </dgm:pt>
    <dgm:pt modelId="{DEE562E8-E1DB-4CBE-B938-B78E6F56809B}" type="par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C6D0CDC7-AD33-4060-96FD-4B7DCE67F42B}" type="sib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360F43E-7E70-430C-92FF-E2EA87D342FD}">
      <dgm:prSet/>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gm:t>
    </dgm:pt>
    <dgm:pt modelId="{F6F5C3BB-1126-4A3A-9490-8A71449635A8}" type="par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DC67960-3294-45C6-8502-A2A131A2D71F}" type="sib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91D8068A-D737-464D-9B7E-30B11820F3C0}" type="pres">
      <dgm:prSet presAssocID="{C0D0502B-ED62-4492-A90C-EE46DF74C19B}" presName="Name0" presStyleCnt="0">
        <dgm:presLayoutVars>
          <dgm:chMax val="7"/>
          <dgm:chPref val="7"/>
          <dgm:dir/>
        </dgm:presLayoutVars>
      </dgm:prSet>
      <dgm:spPr/>
    </dgm:pt>
    <dgm:pt modelId="{152220DE-FCEB-46DF-862D-996A779ECB43}" type="pres">
      <dgm:prSet presAssocID="{C0D0502B-ED62-4492-A90C-EE46DF74C19B}" presName="Name1" presStyleCnt="0"/>
      <dgm:spPr/>
    </dgm:pt>
    <dgm:pt modelId="{45D82FC2-7544-4706-8919-EB86CF39B614}" type="pres">
      <dgm:prSet presAssocID="{C0D0502B-ED62-4492-A90C-EE46DF74C19B}" presName="cycle" presStyleCnt="0"/>
      <dgm:spPr/>
    </dgm:pt>
    <dgm:pt modelId="{DD2A2E8E-ACD5-4F91-ACE0-EF4388EA22A0}" type="pres">
      <dgm:prSet presAssocID="{C0D0502B-ED62-4492-A90C-EE46DF74C19B}" presName="srcNode" presStyleLbl="node1" presStyleIdx="0" presStyleCnt="6"/>
      <dgm:spPr/>
    </dgm:pt>
    <dgm:pt modelId="{135D81A0-1ABC-418F-A0F5-70FE4F37FB1B}" type="pres">
      <dgm:prSet presAssocID="{C0D0502B-ED62-4492-A90C-EE46DF74C19B}" presName="conn" presStyleLbl="parChTrans1D2" presStyleIdx="0" presStyleCnt="1"/>
      <dgm:spPr/>
    </dgm:pt>
    <dgm:pt modelId="{6E26BF8D-FED2-4B45-AB66-311216315ABF}" type="pres">
      <dgm:prSet presAssocID="{C0D0502B-ED62-4492-A90C-EE46DF74C19B}" presName="extraNode" presStyleLbl="node1" presStyleIdx="0" presStyleCnt="6"/>
      <dgm:spPr/>
    </dgm:pt>
    <dgm:pt modelId="{109F2657-F80C-4554-A5B2-FACB2E2C865C}" type="pres">
      <dgm:prSet presAssocID="{C0D0502B-ED62-4492-A90C-EE46DF74C19B}" presName="dstNode" presStyleLbl="node1" presStyleIdx="0" presStyleCnt="6"/>
      <dgm:spPr/>
    </dgm:pt>
    <dgm:pt modelId="{8E4CFCEB-1C7B-4E1A-B67D-B70FB2CDAF9D}" type="pres">
      <dgm:prSet presAssocID="{34A74981-6076-45D7-94DB-6DE5FEFA95FD}" presName="text_1" presStyleLbl="node1" presStyleIdx="0" presStyleCnt="6">
        <dgm:presLayoutVars>
          <dgm:bulletEnabled val="1"/>
        </dgm:presLayoutVars>
      </dgm:prSet>
      <dgm:spPr/>
    </dgm:pt>
    <dgm:pt modelId="{D2A66F8C-E670-4785-9296-AF9E4B74FA99}" type="pres">
      <dgm:prSet presAssocID="{34A74981-6076-45D7-94DB-6DE5FEFA95FD}" presName="accent_1" presStyleCnt="0"/>
      <dgm:spPr/>
    </dgm:pt>
    <dgm:pt modelId="{7047C4E3-85AE-487B-AD7D-F4CE053BCFA7}" type="pres">
      <dgm:prSet presAssocID="{34A74981-6076-45D7-94DB-6DE5FEFA95FD}" presName="accentRepeatNode" presStyleLbl="solidFgAcc1" presStyleIdx="0" presStyleCnt="6"/>
      <dgm:spPr/>
    </dgm:pt>
    <dgm:pt modelId="{99E0BCB5-C42F-457D-97BB-1D8778570C8E}" type="pres">
      <dgm:prSet presAssocID="{BC3B6BF9-F319-46DB-80F2-3F708D07EB73}" presName="text_2" presStyleLbl="node1" presStyleIdx="1" presStyleCnt="6">
        <dgm:presLayoutVars>
          <dgm:bulletEnabled val="1"/>
        </dgm:presLayoutVars>
      </dgm:prSet>
      <dgm:spPr/>
    </dgm:pt>
    <dgm:pt modelId="{7E7C2E41-7824-4871-983B-4BCDC8FCCFD2}" type="pres">
      <dgm:prSet presAssocID="{BC3B6BF9-F319-46DB-80F2-3F708D07EB73}" presName="accent_2" presStyleCnt="0"/>
      <dgm:spPr/>
    </dgm:pt>
    <dgm:pt modelId="{17CF269A-DE81-44B2-AF61-6261FBE9FE33}" type="pres">
      <dgm:prSet presAssocID="{BC3B6BF9-F319-46DB-80F2-3F708D07EB73}" presName="accentRepeatNode" presStyleLbl="solidFgAcc1" presStyleIdx="1" presStyleCnt="6"/>
      <dgm:spPr/>
    </dgm:pt>
    <dgm:pt modelId="{20CCFC4A-7CB8-424E-88DB-F5001D80C62F}" type="pres">
      <dgm:prSet presAssocID="{EC8BC763-37FA-44FC-8BE1-55E6094A56FC}" presName="text_3" presStyleLbl="node1" presStyleIdx="2" presStyleCnt="6">
        <dgm:presLayoutVars>
          <dgm:bulletEnabled val="1"/>
        </dgm:presLayoutVars>
      </dgm:prSet>
      <dgm:spPr/>
    </dgm:pt>
    <dgm:pt modelId="{FF79F590-1C1C-4FDC-8AD8-15FE8FB068B9}" type="pres">
      <dgm:prSet presAssocID="{EC8BC763-37FA-44FC-8BE1-55E6094A56FC}" presName="accent_3" presStyleCnt="0"/>
      <dgm:spPr/>
    </dgm:pt>
    <dgm:pt modelId="{631F3D13-9A6B-4274-B3B6-40FB95695938}" type="pres">
      <dgm:prSet presAssocID="{EC8BC763-37FA-44FC-8BE1-55E6094A56FC}" presName="accentRepeatNode" presStyleLbl="solidFgAcc1" presStyleIdx="2" presStyleCnt="6"/>
      <dgm:spPr/>
    </dgm:pt>
    <dgm:pt modelId="{4CECF1C3-B25D-4919-A27A-76E121BD5AAE}" type="pres">
      <dgm:prSet presAssocID="{39F4FD51-7E48-4D5D-90B2-3C22C5C47A68}" presName="text_4" presStyleLbl="node1" presStyleIdx="3" presStyleCnt="6">
        <dgm:presLayoutVars>
          <dgm:bulletEnabled val="1"/>
        </dgm:presLayoutVars>
      </dgm:prSet>
      <dgm:spPr/>
    </dgm:pt>
    <dgm:pt modelId="{865BCFC5-A7B2-47CA-9135-EFA1ABB0D392}" type="pres">
      <dgm:prSet presAssocID="{39F4FD51-7E48-4D5D-90B2-3C22C5C47A68}" presName="accent_4" presStyleCnt="0"/>
      <dgm:spPr/>
    </dgm:pt>
    <dgm:pt modelId="{4A0D2ACB-6CAE-4357-A621-8CF20378AAC3}" type="pres">
      <dgm:prSet presAssocID="{39F4FD51-7E48-4D5D-90B2-3C22C5C47A68}" presName="accentRepeatNode" presStyleLbl="solidFgAcc1" presStyleIdx="3" presStyleCnt="6"/>
      <dgm:spPr/>
    </dgm:pt>
    <dgm:pt modelId="{5F9ED4BE-9857-484E-81F4-7532E1A6C39E}" type="pres">
      <dgm:prSet presAssocID="{40633E8C-7D2C-48FD-B40B-352332F94E91}" presName="text_5" presStyleLbl="node1" presStyleIdx="4" presStyleCnt="6">
        <dgm:presLayoutVars>
          <dgm:bulletEnabled val="1"/>
        </dgm:presLayoutVars>
      </dgm:prSet>
      <dgm:spPr/>
    </dgm:pt>
    <dgm:pt modelId="{5B5C08B9-EE4B-4874-8AB9-1BC6758AC6EC}" type="pres">
      <dgm:prSet presAssocID="{40633E8C-7D2C-48FD-B40B-352332F94E91}" presName="accent_5" presStyleCnt="0"/>
      <dgm:spPr/>
    </dgm:pt>
    <dgm:pt modelId="{DDE53487-02C6-4C1C-85A6-F25E9501C30D}" type="pres">
      <dgm:prSet presAssocID="{40633E8C-7D2C-48FD-B40B-352332F94E91}" presName="accentRepeatNode" presStyleLbl="solidFgAcc1" presStyleIdx="4" presStyleCnt="6"/>
      <dgm:spPr/>
    </dgm:pt>
    <dgm:pt modelId="{7D484B8A-91B8-42AD-A8D9-855F15A5C9EE}" type="pres">
      <dgm:prSet presAssocID="{4360F43E-7E70-430C-92FF-E2EA87D342FD}" presName="text_6" presStyleLbl="node1" presStyleIdx="5" presStyleCnt="6">
        <dgm:presLayoutVars>
          <dgm:bulletEnabled val="1"/>
        </dgm:presLayoutVars>
      </dgm:prSet>
      <dgm:spPr/>
    </dgm:pt>
    <dgm:pt modelId="{DFE5DF1D-C96E-4795-BDA9-DFA9C6BE34A1}" type="pres">
      <dgm:prSet presAssocID="{4360F43E-7E70-430C-92FF-E2EA87D342FD}" presName="accent_6" presStyleCnt="0"/>
      <dgm:spPr/>
    </dgm:pt>
    <dgm:pt modelId="{25D761FC-75CD-46B8-A450-480EAE739C17}" type="pres">
      <dgm:prSet presAssocID="{4360F43E-7E70-430C-92FF-E2EA87D342FD}" presName="accentRepeatNode" presStyleLbl="solidFgAcc1" presStyleIdx="5" presStyleCnt="6"/>
      <dgm:spPr/>
    </dgm:pt>
  </dgm:ptLst>
  <dgm:cxnLst>
    <dgm:cxn modelId="{FAABAD10-9EA2-4793-8C1E-D992DF43C5DC}" type="presOf" srcId="{2BB3E252-F931-4C36-8665-27BEB36B4DF1}" destId="{135D81A0-1ABC-418F-A0F5-70FE4F37FB1B}" srcOrd="0" destOrd="0" presId="urn:microsoft.com/office/officeart/2008/layout/VerticalCurvedList#2"/>
    <dgm:cxn modelId="{A94FDE22-0617-4668-8EF8-6FE256938F32}" srcId="{C0D0502B-ED62-4492-A90C-EE46DF74C19B}" destId="{EC8BC763-37FA-44FC-8BE1-55E6094A56FC}" srcOrd="2" destOrd="0" parTransId="{DEE562E8-E1DB-4CBE-B938-B78E6F56809B}" sibTransId="{C6D0CDC7-AD33-4060-96FD-4B7DCE67F42B}"/>
    <dgm:cxn modelId="{69AA9147-0701-4040-B5CB-4101AE9F49F3}" srcId="{C0D0502B-ED62-4492-A90C-EE46DF74C19B}" destId="{39F4FD51-7E48-4D5D-90B2-3C22C5C47A68}" srcOrd="3" destOrd="0" parTransId="{27D62507-E00F-4886-A98C-7535ED7021D9}" sibTransId="{39DAED14-783A-4CC1-B3ED-66B88C92B549}"/>
    <dgm:cxn modelId="{4CA5B868-A466-427A-8DDE-D9295751883B}" type="presOf" srcId="{39F4FD51-7E48-4D5D-90B2-3C22C5C47A68}" destId="{4CECF1C3-B25D-4919-A27A-76E121BD5AAE}" srcOrd="0" destOrd="0" presId="urn:microsoft.com/office/officeart/2008/layout/VerticalCurvedList#2"/>
    <dgm:cxn modelId="{EA984349-9BE6-484C-ACE6-279369BCB0CF}" type="presOf" srcId="{34A74981-6076-45D7-94DB-6DE5FEFA95FD}" destId="{8E4CFCEB-1C7B-4E1A-B67D-B70FB2CDAF9D}" srcOrd="0" destOrd="0" presId="urn:microsoft.com/office/officeart/2008/layout/VerticalCurvedList#2"/>
    <dgm:cxn modelId="{C9E8B74B-5FE3-48B3-BFFD-D5231082F846}" type="presOf" srcId="{4360F43E-7E70-430C-92FF-E2EA87D342FD}" destId="{7D484B8A-91B8-42AD-A8D9-855F15A5C9EE}" srcOrd="0" destOrd="0" presId="urn:microsoft.com/office/officeart/2008/layout/VerticalCurvedList#2"/>
    <dgm:cxn modelId="{589AF24B-E9A0-40B9-8C23-F0BDCD19906A}" srcId="{C0D0502B-ED62-4492-A90C-EE46DF74C19B}" destId="{40633E8C-7D2C-48FD-B40B-352332F94E91}" srcOrd="4" destOrd="0" parTransId="{A4D89F84-412C-4976-A4F3-05BB8256284D}" sibTransId="{E6ED6B3B-8CE8-4B07-A171-49CA567486A1}"/>
    <dgm:cxn modelId="{C21DF272-4699-4E2D-BC65-BD5E3215F7C6}" srcId="{C0D0502B-ED62-4492-A90C-EE46DF74C19B}" destId="{34A74981-6076-45D7-94DB-6DE5FEFA95FD}" srcOrd="0" destOrd="0" parTransId="{B4E88D8E-6C98-42A2-AD48-73BA854E9FD1}" sibTransId="{2BB3E252-F931-4C36-8665-27BEB36B4DF1}"/>
    <dgm:cxn modelId="{4A5BC685-F8C8-4E23-B655-B520DCC50019}" srcId="{C0D0502B-ED62-4492-A90C-EE46DF74C19B}" destId="{BC3B6BF9-F319-46DB-80F2-3F708D07EB73}" srcOrd="1" destOrd="0" parTransId="{6D1B4C93-57BC-4E40-815D-A91EE91BD091}" sibTransId="{753058B5-1C5F-41A9-AAF8-20488D5E6CEF}"/>
    <dgm:cxn modelId="{7382F49C-B007-48D5-B572-6D340477B9D5}" type="presOf" srcId="{BC3B6BF9-F319-46DB-80F2-3F708D07EB73}" destId="{99E0BCB5-C42F-457D-97BB-1D8778570C8E}" srcOrd="0" destOrd="0" presId="urn:microsoft.com/office/officeart/2008/layout/VerticalCurvedList#2"/>
    <dgm:cxn modelId="{208233B1-5CBD-4EC6-A434-CCB3EA66479F}" srcId="{C0D0502B-ED62-4492-A90C-EE46DF74C19B}" destId="{4360F43E-7E70-430C-92FF-E2EA87D342FD}" srcOrd="5" destOrd="0" parTransId="{F6F5C3BB-1126-4A3A-9490-8A71449635A8}" sibTransId="{BDC67960-3294-45C6-8502-A2A131A2D71F}"/>
    <dgm:cxn modelId="{9A1535D1-5810-4720-8633-4C8FAE965D68}" type="presOf" srcId="{EC8BC763-37FA-44FC-8BE1-55E6094A56FC}" destId="{20CCFC4A-7CB8-424E-88DB-F5001D80C62F}" srcOrd="0" destOrd="0" presId="urn:microsoft.com/office/officeart/2008/layout/VerticalCurvedList#2"/>
    <dgm:cxn modelId="{E434DEEE-235A-491A-88AA-4D8516DC54BF}" type="presOf" srcId="{C0D0502B-ED62-4492-A90C-EE46DF74C19B}" destId="{91D8068A-D737-464D-9B7E-30B11820F3C0}" srcOrd="0" destOrd="0" presId="urn:microsoft.com/office/officeart/2008/layout/VerticalCurvedList#2"/>
    <dgm:cxn modelId="{614CACF2-99AB-4A0A-BCEA-D45E065A8029}" type="presOf" srcId="{40633E8C-7D2C-48FD-B40B-352332F94E91}" destId="{5F9ED4BE-9857-484E-81F4-7532E1A6C39E}" srcOrd="0" destOrd="0" presId="urn:microsoft.com/office/officeart/2008/layout/VerticalCurvedList#2"/>
    <dgm:cxn modelId="{07E53592-5E4F-4769-80F4-C03EB82EBC23}" type="presParOf" srcId="{91D8068A-D737-464D-9B7E-30B11820F3C0}" destId="{152220DE-FCEB-46DF-862D-996A779ECB43}" srcOrd="0" destOrd="0" presId="urn:microsoft.com/office/officeart/2008/layout/VerticalCurvedList#2"/>
    <dgm:cxn modelId="{FA6ABFB3-A617-4E4C-ACB1-0555EBD298C5}" type="presParOf" srcId="{152220DE-FCEB-46DF-862D-996A779ECB43}" destId="{45D82FC2-7544-4706-8919-EB86CF39B614}" srcOrd="0" destOrd="0" presId="urn:microsoft.com/office/officeart/2008/layout/VerticalCurvedList#2"/>
    <dgm:cxn modelId="{5E8F2289-F9B6-4623-B021-DB7777A47CFF}" type="presParOf" srcId="{45D82FC2-7544-4706-8919-EB86CF39B614}" destId="{DD2A2E8E-ACD5-4F91-ACE0-EF4388EA22A0}" srcOrd="0" destOrd="0" presId="urn:microsoft.com/office/officeart/2008/layout/VerticalCurvedList#2"/>
    <dgm:cxn modelId="{6A32D6D6-16E8-4B1B-99B8-C27BF95D8C06}" type="presParOf" srcId="{45D82FC2-7544-4706-8919-EB86CF39B614}" destId="{135D81A0-1ABC-418F-A0F5-70FE4F37FB1B}" srcOrd="1" destOrd="0" presId="urn:microsoft.com/office/officeart/2008/layout/VerticalCurvedList#2"/>
    <dgm:cxn modelId="{C9CF07F1-13EA-4773-B90D-0005CBF5D0FC}" type="presParOf" srcId="{45D82FC2-7544-4706-8919-EB86CF39B614}" destId="{6E26BF8D-FED2-4B45-AB66-311216315ABF}" srcOrd="2" destOrd="0" presId="urn:microsoft.com/office/officeart/2008/layout/VerticalCurvedList#2"/>
    <dgm:cxn modelId="{A0F3BE8C-3589-42C6-B0F4-3C05D2285DC3}" type="presParOf" srcId="{45D82FC2-7544-4706-8919-EB86CF39B614}" destId="{109F2657-F80C-4554-A5B2-FACB2E2C865C}" srcOrd="3" destOrd="0" presId="urn:microsoft.com/office/officeart/2008/layout/VerticalCurvedList#2"/>
    <dgm:cxn modelId="{8C14CEC5-62A3-4BFB-8988-D640D072F2C6}" type="presParOf" srcId="{152220DE-FCEB-46DF-862D-996A779ECB43}" destId="{8E4CFCEB-1C7B-4E1A-B67D-B70FB2CDAF9D}" srcOrd="1" destOrd="0" presId="urn:microsoft.com/office/officeart/2008/layout/VerticalCurvedList#2"/>
    <dgm:cxn modelId="{F98DB3FB-9030-4E0A-9FC1-DFCC4B57E247}" type="presParOf" srcId="{152220DE-FCEB-46DF-862D-996A779ECB43}" destId="{D2A66F8C-E670-4785-9296-AF9E4B74FA99}" srcOrd="2" destOrd="0" presId="urn:microsoft.com/office/officeart/2008/layout/VerticalCurvedList#2"/>
    <dgm:cxn modelId="{397BDA74-D1FE-4545-8279-92F98F8A4EB1}" type="presParOf" srcId="{D2A66F8C-E670-4785-9296-AF9E4B74FA99}" destId="{7047C4E3-85AE-487B-AD7D-F4CE053BCFA7}" srcOrd="0" destOrd="0" presId="urn:microsoft.com/office/officeart/2008/layout/VerticalCurvedList#2"/>
    <dgm:cxn modelId="{D0F7E586-04DC-47FF-B11E-5C8EFF8E17C8}" type="presParOf" srcId="{152220DE-FCEB-46DF-862D-996A779ECB43}" destId="{99E0BCB5-C42F-457D-97BB-1D8778570C8E}" srcOrd="3" destOrd="0" presId="urn:microsoft.com/office/officeart/2008/layout/VerticalCurvedList#2"/>
    <dgm:cxn modelId="{D08579C2-6F73-439D-8E30-D0EDA6699810}" type="presParOf" srcId="{152220DE-FCEB-46DF-862D-996A779ECB43}" destId="{7E7C2E41-7824-4871-983B-4BCDC8FCCFD2}" srcOrd="4" destOrd="0" presId="urn:microsoft.com/office/officeart/2008/layout/VerticalCurvedList#2"/>
    <dgm:cxn modelId="{D7B12476-47A1-46CA-A970-2976401DB912}" type="presParOf" srcId="{7E7C2E41-7824-4871-983B-4BCDC8FCCFD2}" destId="{17CF269A-DE81-44B2-AF61-6261FBE9FE33}" srcOrd="0" destOrd="0" presId="urn:microsoft.com/office/officeart/2008/layout/VerticalCurvedList#2"/>
    <dgm:cxn modelId="{630E5C60-3921-48AC-96D6-D78EB9DE13EF}" type="presParOf" srcId="{152220DE-FCEB-46DF-862D-996A779ECB43}" destId="{20CCFC4A-7CB8-424E-88DB-F5001D80C62F}" srcOrd="5" destOrd="0" presId="urn:microsoft.com/office/officeart/2008/layout/VerticalCurvedList#2"/>
    <dgm:cxn modelId="{39C46DE4-C0DD-4A88-B3E3-AE7558D4C1DA}" type="presParOf" srcId="{152220DE-FCEB-46DF-862D-996A779ECB43}" destId="{FF79F590-1C1C-4FDC-8AD8-15FE8FB068B9}" srcOrd="6" destOrd="0" presId="urn:microsoft.com/office/officeart/2008/layout/VerticalCurvedList#2"/>
    <dgm:cxn modelId="{CA9DABAA-617F-4C79-BB08-25AD970B6813}" type="presParOf" srcId="{FF79F590-1C1C-4FDC-8AD8-15FE8FB068B9}" destId="{631F3D13-9A6B-4274-B3B6-40FB95695938}" srcOrd="0" destOrd="0" presId="urn:microsoft.com/office/officeart/2008/layout/VerticalCurvedList#2"/>
    <dgm:cxn modelId="{F25D8397-2801-46BA-9E0F-27DD18CB34E7}" type="presParOf" srcId="{152220DE-FCEB-46DF-862D-996A779ECB43}" destId="{4CECF1C3-B25D-4919-A27A-76E121BD5AAE}" srcOrd="7" destOrd="0" presId="urn:microsoft.com/office/officeart/2008/layout/VerticalCurvedList#2"/>
    <dgm:cxn modelId="{8335CD91-2C07-4DD9-985C-58BA3F0D6B2A}" type="presParOf" srcId="{152220DE-FCEB-46DF-862D-996A779ECB43}" destId="{865BCFC5-A7B2-47CA-9135-EFA1ABB0D392}" srcOrd="8" destOrd="0" presId="urn:microsoft.com/office/officeart/2008/layout/VerticalCurvedList#2"/>
    <dgm:cxn modelId="{57686328-8C97-4EE1-B936-17B47B17C450}" type="presParOf" srcId="{865BCFC5-A7B2-47CA-9135-EFA1ABB0D392}" destId="{4A0D2ACB-6CAE-4357-A621-8CF20378AAC3}" srcOrd="0" destOrd="0" presId="urn:microsoft.com/office/officeart/2008/layout/VerticalCurvedList#2"/>
    <dgm:cxn modelId="{96F28CE2-F3DC-4BE7-829E-A54A36FB8262}" type="presParOf" srcId="{152220DE-FCEB-46DF-862D-996A779ECB43}" destId="{5F9ED4BE-9857-484E-81F4-7532E1A6C39E}" srcOrd="9" destOrd="0" presId="urn:microsoft.com/office/officeart/2008/layout/VerticalCurvedList#2"/>
    <dgm:cxn modelId="{0AA313A5-2F87-4C7F-8E34-82C8674670BA}" type="presParOf" srcId="{152220DE-FCEB-46DF-862D-996A779ECB43}" destId="{5B5C08B9-EE4B-4874-8AB9-1BC6758AC6EC}" srcOrd="10" destOrd="0" presId="urn:microsoft.com/office/officeart/2008/layout/VerticalCurvedList#2"/>
    <dgm:cxn modelId="{1441DA0F-B468-4162-9C30-B9E67608D9C4}" type="presParOf" srcId="{5B5C08B9-EE4B-4874-8AB9-1BC6758AC6EC}" destId="{DDE53487-02C6-4C1C-85A6-F25E9501C30D}" srcOrd="0" destOrd="0" presId="urn:microsoft.com/office/officeart/2008/layout/VerticalCurvedList#2"/>
    <dgm:cxn modelId="{D4DB99E3-8FA9-402C-A965-9A295F03FC9D}" type="presParOf" srcId="{152220DE-FCEB-46DF-862D-996A779ECB43}" destId="{7D484B8A-91B8-42AD-A8D9-855F15A5C9EE}" srcOrd="11" destOrd="0" presId="urn:microsoft.com/office/officeart/2008/layout/VerticalCurvedList#2"/>
    <dgm:cxn modelId="{2AA20E5F-658A-4833-A12E-BA2DBCC6E364}" type="presParOf" srcId="{152220DE-FCEB-46DF-862D-996A779ECB43}" destId="{DFE5DF1D-C96E-4795-BDA9-DFA9C6BE34A1}" srcOrd="12" destOrd="0" presId="urn:microsoft.com/office/officeart/2008/layout/VerticalCurvedList#2"/>
    <dgm:cxn modelId="{B5A08B06-76DB-4CBC-905E-59C30D3B1C7C}" type="presParOf" srcId="{DFE5DF1D-C96E-4795-BDA9-DFA9C6BE34A1}" destId="{25D761FC-75CD-46B8-A450-480EAE739C17}" srcOrd="0" destOrd="0" presId="urn:microsoft.com/office/officeart/2008/layout/VerticalCurved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D0502B-ED62-4492-A90C-EE46DF74C19B}" type="doc">
      <dgm:prSet loTypeId="urn:microsoft.com/office/officeart/2008/layout/VerticalCurvedList#3" loCatId="list" qsTypeId="urn:microsoft.com/office/officeart/2005/8/quickstyle/simple4#4" qsCatId="simple" csTypeId="urn:microsoft.com/office/officeart/2005/8/colors/accent0_3#3" csCatId="mainScheme" phldr="1"/>
      <dgm:spPr/>
      <dgm:t>
        <a:bodyPr/>
        <a:lstStyle/>
        <a:p>
          <a:endParaRPr lang="zh-CN" altLang="en-US"/>
        </a:p>
      </dgm:t>
    </dgm:pt>
    <dgm:pt modelId="{34A74981-6076-45D7-94DB-6DE5FEFA95FD}">
      <dgm:prSet phldrT="[文本]"/>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b="1">
              <a:effectLst/>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工作环境与物理安全</a:t>
          </a:r>
          <a:endPar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gm:t>
    </dgm:pt>
    <dgm:pt modelId="{B4E88D8E-6C98-42A2-AD48-73BA854E9FD1}" type="par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2BB3E252-F931-4C36-8665-27BEB36B4DF1}" type="sib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F4FD51-7E48-4D5D-90B2-3C22C5C47A68}">
      <dgm:prSet phldrT="[文本]"/>
      <dgm:spPr/>
      <dgm:t>
        <a:bodyPr/>
        <a:lstStyle/>
        <a:p>
          <a:pPr algn="l"/>
          <a:r>
            <a:rPr lang="zh-CN" altLang="en-US" b="1" dirty="0">
              <a:latin typeface="微软雅黑 Light" panose="020B0502040204020203" pitchFamily="34" charset="-122"/>
              <a:ea typeface="微软雅黑 Light" panose="020B0502040204020203" pitchFamily="34" charset="-122"/>
            </a:rPr>
            <a:t>外出与返回</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社会工程</a:t>
          </a:r>
        </a:p>
      </dgm:t>
    </dgm:pt>
    <dgm:pt modelId="{27D62507-E00F-4886-A98C-7535ED7021D9}" type="par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DAED14-783A-4CC1-B3ED-66B88C92B549}" type="sib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0633E8C-7D2C-48FD-B40B-352332F94E91}">
      <dgm:prSet phldrT="[文本]"/>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数据安全保护与电子取证</a:t>
          </a:r>
        </a:p>
      </dgm:t>
    </dgm:pt>
    <dgm:pt modelId="{A4D89F84-412C-4976-A4F3-05BB8256284D}" type="par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6ED6B3B-8CE8-4B07-A171-49CA567486A1}" type="sib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C3B6BF9-F319-46DB-80F2-3F708D07EB73}">
      <dgm:prSet/>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b="1">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系统和软件、邮件、密码、个人隐私</a:t>
          </a:r>
          <a:endParaRPr lang="zh-CN" altLang="en-US" b="1" dirty="0">
            <a:latin typeface="微软雅黑 Light" panose="020B0502040204020203" pitchFamily="34" charset="-122"/>
            <a:ea typeface="微软雅黑 Light" panose="020B0502040204020203" pitchFamily="34" charset="-122"/>
          </a:endParaRPr>
        </a:p>
      </dgm:t>
    </dgm:pt>
    <dgm:pt modelId="{6D1B4C93-57BC-4E40-815D-A91EE91BD091}" type="par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753058B5-1C5F-41A9-AAF8-20488D5E6CEF}" type="sib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C8BC763-37FA-44FC-8BE1-55E6094A56FC}">
      <dgm:prSet/>
      <dgm:spPr/>
      <dgm:t>
        <a:bodyPr/>
        <a:lstStyle/>
        <a:p>
          <a:pPr algn="l"/>
          <a:r>
            <a:rPr lang="zh-CN" altLang="en-US" b="1"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b="1" dirty="0">
              <a:solidFill>
                <a:srgbClr val="FF0000"/>
              </a:solidFill>
              <a:latin typeface="微软雅黑 Light" panose="020B0502040204020203" pitchFamily="34" charset="-122"/>
              <a:ea typeface="微软雅黑 Light" panose="020B0502040204020203" pitchFamily="34" charset="-122"/>
            </a:rPr>
            <a:t>--</a:t>
          </a:r>
          <a:r>
            <a:rPr lang="zh-CN" altLang="en-US" b="1" dirty="0">
              <a:solidFill>
                <a:srgbClr val="FF0000"/>
              </a:solidFill>
              <a:latin typeface="微软雅黑 Light" panose="020B0502040204020203" pitchFamily="34" charset="-122"/>
              <a:ea typeface="微软雅黑 Light" panose="020B0502040204020203" pitchFamily="34" charset="-122"/>
            </a:rPr>
            <a:t>手机安全</a:t>
          </a:r>
        </a:p>
      </dgm:t>
    </dgm:pt>
    <dgm:pt modelId="{DEE562E8-E1DB-4CBE-B938-B78E6F56809B}" type="par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C6D0CDC7-AD33-4060-96FD-4B7DCE67F42B}" type="sib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360F43E-7E70-430C-92FF-E2EA87D342FD}">
      <dgm:prSet/>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gm:t>
    </dgm:pt>
    <dgm:pt modelId="{F6F5C3BB-1126-4A3A-9490-8A71449635A8}" type="par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DC67960-3294-45C6-8502-A2A131A2D71F}" type="sib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91D8068A-D737-464D-9B7E-30B11820F3C0}" type="pres">
      <dgm:prSet presAssocID="{C0D0502B-ED62-4492-A90C-EE46DF74C19B}" presName="Name0" presStyleCnt="0">
        <dgm:presLayoutVars>
          <dgm:chMax val="7"/>
          <dgm:chPref val="7"/>
          <dgm:dir/>
        </dgm:presLayoutVars>
      </dgm:prSet>
      <dgm:spPr/>
    </dgm:pt>
    <dgm:pt modelId="{152220DE-FCEB-46DF-862D-996A779ECB43}" type="pres">
      <dgm:prSet presAssocID="{C0D0502B-ED62-4492-A90C-EE46DF74C19B}" presName="Name1" presStyleCnt="0"/>
      <dgm:spPr/>
    </dgm:pt>
    <dgm:pt modelId="{45D82FC2-7544-4706-8919-EB86CF39B614}" type="pres">
      <dgm:prSet presAssocID="{C0D0502B-ED62-4492-A90C-EE46DF74C19B}" presName="cycle" presStyleCnt="0"/>
      <dgm:spPr/>
    </dgm:pt>
    <dgm:pt modelId="{DD2A2E8E-ACD5-4F91-ACE0-EF4388EA22A0}" type="pres">
      <dgm:prSet presAssocID="{C0D0502B-ED62-4492-A90C-EE46DF74C19B}" presName="srcNode" presStyleLbl="node1" presStyleIdx="0" presStyleCnt="6"/>
      <dgm:spPr/>
    </dgm:pt>
    <dgm:pt modelId="{135D81A0-1ABC-418F-A0F5-70FE4F37FB1B}" type="pres">
      <dgm:prSet presAssocID="{C0D0502B-ED62-4492-A90C-EE46DF74C19B}" presName="conn" presStyleLbl="parChTrans1D2" presStyleIdx="0" presStyleCnt="1"/>
      <dgm:spPr/>
    </dgm:pt>
    <dgm:pt modelId="{6E26BF8D-FED2-4B45-AB66-311216315ABF}" type="pres">
      <dgm:prSet presAssocID="{C0D0502B-ED62-4492-A90C-EE46DF74C19B}" presName="extraNode" presStyleLbl="node1" presStyleIdx="0" presStyleCnt="6"/>
      <dgm:spPr/>
    </dgm:pt>
    <dgm:pt modelId="{109F2657-F80C-4554-A5B2-FACB2E2C865C}" type="pres">
      <dgm:prSet presAssocID="{C0D0502B-ED62-4492-A90C-EE46DF74C19B}" presName="dstNode" presStyleLbl="node1" presStyleIdx="0" presStyleCnt="6"/>
      <dgm:spPr/>
    </dgm:pt>
    <dgm:pt modelId="{8E4CFCEB-1C7B-4E1A-B67D-B70FB2CDAF9D}" type="pres">
      <dgm:prSet presAssocID="{34A74981-6076-45D7-94DB-6DE5FEFA95FD}" presName="text_1" presStyleLbl="node1" presStyleIdx="0" presStyleCnt="6">
        <dgm:presLayoutVars>
          <dgm:bulletEnabled val="1"/>
        </dgm:presLayoutVars>
      </dgm:prSet>
      <dgm:spPr/>
    </dgm:pt>
    <dgm:pt modelId="{D2A66F8C-E670-4785-9296-AF9E4B74FA99}" type="pres">
      <dgm:prSet presAssocID="{34A74981-6076-45D7-94DB-6DE5FEFA95FD}" presName="accent_1" presStyleCnt="0"/>
      <dgm:spPr/>
    </dgm:pt>
    <dgm:pt modelId="{7047C4E3-85AE-487B-AD7D-F4CE053BCFA7}" type="pres">
      <dgm:prSet presAssocID="{34A74981-6076-45D7-94DB-6DE5FEFA95FD}" presName="accentRepeatNode" presStyleLbl="solidFgAcc1" presStyleIdx="0" presStyleCnt="6"/>
      <dgm:spPr/>
    </dgm:pt>
    <dgm:pt modelId="{99E0BCB5-C42F-457D-97BB-1D8778570C8E}" type="pres">
      <dgm:prSet presAssocID="{BC3B6BF9-F319-46DB-80F2-3F708D07EB73}" presName="text_2" presStyleLbl="node1" presStyleIdx="1" presStyleCnt="6">
        <dgm:presLayoutVars>
          <dgm:bulletEnabled val="1"/>
        </dgm:presLayoutVars>
      </dgm:prSet>
      <dgm:spPr/>
    </dgm:pt>
    <dgm:pt modelId="{7E7C2E41-7824-4871-983B-4BCDC8FCCFD2}" type="pres">
      <dgm:prSet presAssocID="{BC3B6BF9-F319-46DB-80F2-3F708D07EB73}" presName="accent_2" presStyleCnt="0"/>
      <dgm:spPr/>
    </dgm:pt>
    <dgm:pt modelId="{17CF269A-DE81-44B2-AF61-6261FBE9FE33}" type="pres">
      <dgm:prSet presAssocID="{BC3B6BF9-F319-46DB-80F2-3F708D07EB73}" presName="accentRepeatNode" presStyleLbl="solidFgAcc1" presStyleIdx="1" presStyleCnt="6"/>
      <dgm:spPr/>
    </dgm:pt>
    <dgm:pt modelId="{20CCFC4A-7CB8-424E-88DB-F5001D80C62F}" type="pres">
      <dgm:prSet presAssocID="{EC8BC763-37FA-44FC-8BE1-55E6094A56FC}" presName="text_3" presStyleLbl="node1" presStyleIdx="2" presStyleCnt="6">
        <dgm:presLayoutVars>
          <dgm:bulletEnabled val="1"/>
        </dgm:presLayoutVars>
      </dgm:prSet>
      <dgm:spPr/>
    </dgm:pt>
    <dgm:pt modelId="{FF79F590-1C1C-4FDC-8AD8-15FE8FB068B9}" type="pres">
      <dgm:prSet presAssocID="{EC8BC763-37FA-44FC-8BE1-55E6094A56FC}" presName="accent_3" presStyleCnt="0"/>
      <dgm:spPr/>
    </dgm:pt>
    <dgm:pt modelId="{631F3D13-9A6B-4274-B3B6-40FB95695938}" type="pres">
      <dgm:prSet presAssocID="{EC8BC763-37FA-44FC-8BE1-55E6094A56FC}" presName="accentRepeatNode" presStyleLbl="solidFgAcc1" presStyleIdx="2" presStyleCnt="6"/>
      <dgm:spPr/>
    </dgm:pt>
    <dgm:pt modelId="{4CECF1C3-B25D-4919-A27A-76E121BD5AAE}" type="pres">
      <dgm:prSet presAssocID="{39F4FD51-7E48-4D5D-90B2-3C22C5C47A68}" presName="text_4" presStyleLbl="node1" presStyleIdx="3" presStyleCnt="6">
        <dgm:presLayoutVars>
          <dgm:bulletEnabled val="1"/>
        </dgm:presLayoutVars>
      </dgm:prSet>
      <dgm:spPr/>
    </dgm:pt>
    <dgm:pt modelId="{865BCFC5-A7B2-47CA-9135-EFA1ABB0D392}" type="pres">
      <dgm:prSet presAssocID="{39F4FD51-7E48-4D5D-90B2-3C22C5C47A68}" presName="accent_4" presStyleCnt="0"/>
      <dgm:spPr/>
    </dgm:pt>
    <dgm:pt modelId="{4A0D2ACB-6CAE-4357-A621-8CF20378AAC3}" type="pres">
      <dgm:prSet presAssocID="{39F4FD51-7E48-4D5D-90B2-3C22C5C47A68}" presName="accentRepeatNode" presStyleLbl="solidFgAcc1" presStyleIdx="3" presStyleCnt="6"/>
      <dgm:spPr/>
    </dgm:pt>
    <dgm:pt modelId="{5F9ED4BE-9857-484E-81F4-7532E1A6C39E}" type="pres">
      <dgm:prSet presAssocID="{40633E8C-7D2C-48FD-B40B-352332F94E91}" presName="text_5" presStyleLbl="node1" presStyleIdx="4" presStyleCnt="6">
        <dgm:presLayoutVars>
          <dgm:bulletEnabled val="1"/>
        </dgm:presLayoutVars>
      </dgm:prSet>
      <dgm:spPr/>
    </dgm:pt>
    <dgm:pt modelId="{5B5C08B9-EE4B-4874-8AB9-1BC6758AC6EC}" type="pres">
      <dgm:prSet presAssocID="{40633E8C-7D2C-48FD-B40B-352332F94E91}" presName="accent_5" presStyleCnt="0"/>
      <dgm:spPr/>
    </dgm:pt>
    <dgm:pt modelId="{DDE53487-02C6-4C1C-85A6-F25E9501C30D}" type="pres">
      <dgm:prSet presAssocID="{40633E8C-7D2C-48FD-B40B-352332F94E91}" presName="accentRepeatNode" presStyleLbl="solidFgAcc1" presStyleIdx="4" presStyleCnt="6"/>
      <dgm:spPr/>
    </dgm:pt>
    <dgm:pt modelId="{7D484B8A-91B8-42AD-A8D9-855F15A5C9EE}" type="pres">
      <dgm:prSet presAssocID="{4360F43E-7E70-430C-92FF-E2EA87D342FD}" presName="text_6" presStyleLbl="node1" presStyleIdx="5" presStyleCnt="6">
        <dgm:presLayoutVars>
          <dgm:bulletEnabled val="1"/>
        </dgm:presLayoutVars>
      </dgm:prSet>
      <dgm:spPr/>
    </dgm:pt>
    <dgm:pt modelId="{DFE5DF1D-C96E-4795-BDA9-DFA9C6BE34A1}" type="pres">
      <dgm:prSet presAssocID="{4360F43E-7E70-430C-92FF-E2EA87D342FD}" presName="accent_6" presStyleCnt="0"/>
      <dgm:spPr/>
    </dgm:pt>
    <dgm:pt modelId="{25D761FC-75CD-46B8-A450-480EAE739C17}" type="pres">
      <dgm:prSet presAssocID="{4360F43E-7E70-430C-92FF-E2EA87D342FD}" presName="accentRepeatNode" presStyleLbl="solidFgAcc1" presStyleIdx="5" presStyleCnt="6"/>
      <dgm:spPr/>
    </dgm:pt>
  </dgm:ptLst>
  <dgm:cxnLst>
    <dgm:cxn modelId="{A94FDE22-0617-4668-8EF8-6FE256938F32}" srcId="{C0D0502B-ED62-4492-A90C-EE46DF74C19B}" destId="{EC8BC763-37FA-44FC-8BE1-55E6094A56FC}" srcOrd="2" destOrd="0" parTransId="{DEE562E8-E1DB-4CBE-B938-B78E6F56809B}" sibTransId="{C6D0CDC7-AD33-4060-96FD-4B7DCE67F42B}"/>
    <dgm:cxn modelId="{EF10EE33-D24E-4EDA-B4DC-78DF59C10F90}" type="presOf" srcId="{C0D0502B-ED62-4492-A90C-EE46DF74C19B}" destId="{91D8068A-D737-464D-9B7E-30B11820F3C0}" srcOrd="0" destOrd="0" presId="urn:microsoft.com/office/officeart/2008/layout/VerticalCurvedList#3"/>
    <dgm:cxn modelId="{7C234E38-08D0-4D45-8A23-61AC592BF1E4}" type="presOf" srcId="{40633E8C-7D2C-48FD-B40B-352332F94E91}" destId="{5F9ED4BE-9857-484E-81F4-7532E1A6C39E}" srcOrd="0" destOrd="0" presId="urn:microsoft.com/office/officeart/2008/layout/VerticalCurvedList#3"/>
    <dgm:cxn modelId="{ECDFC85E-7313-4FF1-AF2A-5EC745DE5F9D}" type="presOf" srcId="{39F4FD51-7E48-4D5D-90B2-3C22C5C47A68}" destId="{4CECF1C3-B25D-4919-A27A-76E121BD5AAE}" srcOrd="0" destOrd="0" presId="urn:microsoft.com/office/officeart/2008/layout/VerticalCurvedList#3"/>
    <dgm:cxn modelId="{35BBDD41-EE25-4F5B-B40F-97A476210616}" type="presOf" srcId="{4360F43E-7E70-430C-92FF-E2EA87D342FD}" destId="{7D484B8A-91B8-42AD-A8D9-855F15A5C9EE}" srcOrd="0" destOrd="0" presId="urn:microsoft.com/office/officeart/2008/layout/VerticalCurvedList#3"/>
    <dgm:cxn modelId="{69AA9147-0701-4040-B5CB-4101AE9F49F3}" srcId="{C0D0502B-ED62-4492-A90C-EE46DF74C19B}" destId="{39F4FD51-7E48-4D5D-90B2-3C22C5C47A68}" srcOrd="3" destOrd="0" parTransId="{27D62507-E00F-4886-A98C-7535ED7021D9}" sibTransId="{39DAED14-783A-4CC1-B3ED-66B88C92B549}"/>
    <dgm:cxn modelId="{589AF24B-E9A0-40B9-8C23-F0BDCD19906A}" srcId="{C0D0502B-ED62-4492-A90C-EE46DF74C19B}" destId="{40633E8C-7D2C-48FD-B40B-352332F94E91}" srcOrd="4" destOrd="0" parTransId="{A4D89F84-412C-4976-A4F3-05BB8256284D}" sibTransId="{E6ED6B3B-8CE8-4B07-A171-49CA567486A1}"/>
    <dgm:cxn modelId="{F71E764E-2AF6-420B-A80F-ED67DC10FB58}" type="presOf" srcId="{EC8BC763-37FA-44FC-8BE1-55E6094A56FC}" destId="{20CCFC4A-7CB8-424E-88DB-F5001D80C62F}" srcOrd="0" destOrd="0" presId="urn:microsoft.com/office/officeart/2008/layout/VerticalCurvedList#3"/>
    <dgm:cxn modelId="{5BDCEC4F-8C64-4648-8AB5-E3B9BE8D9C61}" type="presOf" srcId="{BC3B6BF9-F319-46DB-80F2-3F708D07EB73}" destId="{99E0BCB5-C42F-457D-97BB-1D8778570C8E}" srcOrd="0" destOrd="0" presId="urn:microsoft.com/office/officeart/2008/layout/VerticalCurvedList#3"/>
    <dgm:cxn modelId="{8A1AF650-7420-4F0B-B68B-A42039ADA02F}" type="presOf" srcId="{2BB3E252-F931-4C36-8665-27BEB36B4DF1}" destId="{135D81A0-1ABC-418F-A0F5-70FE4F37FB1B}" srcOrd="0" destOrd="0" presId="urn:microsoft.com/office/officeart/2008/layout/VerticalCurvedList#3"/>
    <dgm:cxn modelId="{C21DF272-4699-4E2D-BC65-BD5E3215F7C6}" srcId="{C0D0502B-ED62-4492-A90C-EE46DF74C19B}" destId="{34A74981-6076-45D7-94DB-6DE5FEFA95FD}" srcOrd="0" destOrd="0" parTransId="{B4E88D8E-6C98-42A2-AD48-73BA854E9FD1}" sibTransId="{2BB3E252-F931-4C36-8665-27BEB36B4DF1}"/>
    <dgm:cxn modelId="{4A5BC685-F8C8-4E23-B655-B520DCC50019}" srcId="{C0D0502B-ED62-4492-A90C-EE46DF74C19B}" destId="{BC3B6BF9-F319-46DB-80F2-3F708D07EB73}" srcOrd="1" destOrd="0" parTransId="{6D1B4C93-57BC-4E40-815D-A91EE91BD091}" sibTransId="{753058B5-1C5F-41A9-AAF8-20488D5E6CEF}"/>
    <dgm:cxn modelId="{208233B1-5CBD-4EC6-A434-CCB3EA66479F}" srcId="{C0D0502B-ED62-4492-A90C-EE46DF74C19B}" destId="{4360F43E-7E70-430C-92FF-E2EA87D342FD}" srcOrd="5" destOrd="0" parTransId="{F6F5C3BB-1126-4A3A-9490-8A71449635A8}" sibTransId="{BDC67960-3294-45C6-8502-A2A131A2D71F}"/>
    <dgm:cxn modelId="{478C12BB-9582-43FD-9FF6-A0C9604113BF}" type="presOf" srcId="{34A74981-6076-45D7-94DB-6DE5FEFA95FD}" destId="{8E4CFCEB-1C7B-4E1A-B67D-B70FB2CDAF9D}" srcOrd="0" destOrd="0" presId="urn:microsoft.com/office/officeart/2008/layout/VerticalCurvedList#3"/>
    <dgm:cxn modelId="{76F4FB34-9FC2-410A-8D9D-3C961ECF03F4}" type="presParOf" srcId="{91D8068A-D737-464D-9B7E-30B11820F3C0}" destId="{152220DE-FCEB-46DF-862D-996A779ECB43}" srcOrd="0" destOrd="0" presId="urn:microsoft.com/office/officeart/2008/layout/VerticalCurvedList#3"/>
    <dgm:cxn modelId="{A166968B-36C4-47BA-8AD5-46F865BD0E4A}" type="presParOf" srcId="{152220DE-FCEB-46DF-862D-996A779ECB43}" destId="{45D82FC2-7544-4706-8919-EB86CF39B614}" srcOrd="0" destOrd="0" presId="urn:microsoft.com/office/officeart/2008/layout/VerticalCurvedList#3"/>
    <dgm:cxn modelId="{5251D051-900E-4BE9-8F18-E7A42F89098E}" type="presParOf" srcId="{45D82FC2-7544-4706-8919-EB86CF39B614}" destId="{DD2A2E8E-ACD5-4F91-ACE0-EF4388EA22A0}" srcOrd="0" destOrd="0" presId="urn:microsoft.com/office/officeart/2008/layout/VerticalCurvedList#3"/>
    <dgm:cxn modelId="{950F273E-FB01-4986-A43A-89EDD19CCA65}" type="presParOf" srcId="{45D82FC2-7544-4706-8919-EB86CF39B614}" destId="{135D81A0-1ABC-418F-A0F5-70FE4F37FB1B}" srcOrd="1" destOrd="0" presId="urn:microsoft.com/office/officeart/2008/layout/VerticalCurvedList#3"/>
    <dgm:cxn modelId="{5B3D3B83-7F77-44DB-A324-1243EE0DAE48}" type="presParOf" srcId="{45D82FC2-7544-4706-8919-EB86CF39B614}" destId="{6E26BF8D-FED2-4B45-AB66-311216315ABF}" srcOrd="2" destOrd="0" presId="urn:microsoft.com/office/officeart/2008/layout/VerticalCurvedList#3"/>
    <dgm:cxn modelId="{BB94071D-CF7E-4C17-BFA8-813A30E6AA92}" type="presParOf" srcId="{45D82FC2-7544-4706-8919-EB86CF39B614}" destId="{109F2657-F80C-4554-A5B2-FACB2E2C865C}" srcOrd="3" destOrd="0" presId="urn:microsoft.com/office/officeart/2008/layout/VerticalCurvedList#3"/>
    <dgm:cxn modelId="{E54D3C17-D67B-4F2E-A652-16327B168846}" type="presParOf" srcId="{152220DE-FCEB-46DF-862D-996A779ECB43}" destId="{8E4CFCEB-1C7B-4E1A-B67D-B70FB2CDAF9D}" srcOrd="1" destOrd="0" presId="urn:microsoft.com/office/officeart/2008/layout/VerticalCurvedList#3"/>
    <dgm:cxn modelId="{E17B8EB7-8A7F-4F72-97D0-E226C880BC2B}" type="presParOf" srcId="{152220DE-FCEB-46DF-862D-996A779ECB43}" destId="{D2A66F8C-E670-4785-9296-AF9E4B74FA99}" srcOrd="2" destOrd="0" presId="urn:microsoft.com/office/officeart/2008/layout/VerticalCurvedList#3"/>
    <dgm:cxn modelId="{0F1829E1-8B9E-4595-9C54-B1E161E17C2E}" type="presParOf" srcId="{D2A66F8C-E670-4785-9296-AF9E4B74FA99}" destId="{7047C4E3-85AE-487B-AD7D-F4CE053BCFA7}" srcOrd="0" destOrd="0" presId="urn:microsoft.com/office/officeart/2008/layout/VerticalCurvedList#3"/>
    <dgm:cxn modelId="{259514BF-AE60-4F93-B0C5-A4A35DBB145B}" type="presParOf" srcId="{152220DE-FCEB-46DF-862D-996A779ECB43}" destId="{99E0BCB5-C42F-457D-97BB-1D8778570C8E}" srcOrd="3" destOrd="0" presId="urn:microsoft.com/office/officeart/2008/layout/VerticalCurvedList#3"/>
    <dgm:cxn modelId="{89E7F16D-9A08-411B-BDD1-B50204CB0529}" type="presParOf" srcId="{152220DE-FCEB-46DF-862D-996A779ECB43}" destId="{7E7C2E41-7824-4871-983B-4BCDC8FCCFD2}" srcOrd="4" destOrd="0" presId="urn:microsoft.com/office/officeart/2008/layout/VerticalCurvedList#3"/>
    <dgm:cxn modelId="{2831CCDA-5DE2-494E-9E2D-5EEA0080FEB6}" type="presParOf" srcId="{7E7C2E41-7824-4871-983B-4BCDC8FCCFD2}" destId="{17CF269A-DE81-44B2-AF61-6261FBE9FE33}" srcOrd="0" destOrd="0" presId="urn:microsoft.com/office/officeart/2008/layout/VerticalCurvedList#3"/>
    <dgm:cxn modelId="{3C67E598-E22A-4E4D-B2D6-D35BF6E5A533}" type="presParOf" srcId="{152220DE-FCEB-46DF-862D-996A779ECB43}" destId="{20CCFC4A-7CB8-424E-88DB-F5001D80C62F}" srcOrd="5" destOrd="0" presId="urn:microsoft.com/office/officeart/2008/layout/VerticalCurvedList#3"/>
    <dgm:cxn modelId="{4B00DA9A-6513-4FFB-9C4B-B8A7303B6E57}" type="presParOf" srcId="{152220DE-FCEB-46DF-862D-996A779ECB43}" destId="{FF79F590-1C1C-4FDC-8AD8-15FE8FB068B9}" srcOrd="6" destOrd="0" presId="urn:microsoft.com/office/officeart/2008/layout/VerticalCurvedList#3"/>
    <dgm:cxn modelId="{394B5F47-D27B-4C75-A38B-A6F02AD6A51D}" type="presParOf" srcId="{FF79F590-1C1C-4FDC-8AD8-15FE8FB068B9}" destId="{631F3D13-9A6B-4274-B3B6-40FB95695938}" srcOrd="0" destOrd="0" presId="urn:microsoft.com/office/officeart/2008/layout/VerticalCurvedList#3"/>
    <dgm:cxn modelId="{D2A98DC4-8B1F-4746-967E-59B49BF69AB6}" type="presParOf" srcId="{152220DE-FCEB-46DF-862D-996A779ECB43}" destId="{4CECF1C3-B25D-4919-A27A-76E121BD5AAE}" srcOrd="7" destOrd="0" presId="urn:microsoft.com/office/officeart/2008/layout/VerticalCurvedList#3"/>
    <dgm:cxn modelId="{E1EF981D-DB75-4FD2-AC5C-655C2EC3CCC1}" type="presParOf" srcId="{152220DE-FCEB-46DF-862D-996A779ECB43}" destId="{865BCFC5-A7B2-47CA-9135-EFA1ABB0D392}" srcOrd="8" destOrd="0" presId="urn:microsoft.com/office/officeart/2008/layout/VerticalCurvedList#3"/>
    <dgm:cxn modelId="{A20680E7-B5C3-4245-8E34-A7D4EB724493}" type="presParOf" srcId="{865BCFC5-A7B2-47CA-9135-EFA1ABB0D392}" destId="{4A0D2ACB-6CAE-4357-A621-8CF20378AAC3}" srcOrd="0" destOrd="0" presId="urn:microsoft.com/office/officeart/2008/layout/VerticalCurvedList#3"/>
    <dgm:cxn modelId="{3EF8D32C-F954-497E-B9D0-88A47546D8FE}" type="presParOf" srcId="{152220DE-FCEB-46DF-862D-996A779ECB43}" destId="{5F9ED4BE-9857-484E-81F4-7532E1A6C39E}" srcOrd="9" destOrd="0" presId="urn:microsoft.com/office/officeart/2008/layout/VerticalCurvedList#3"/>
    <dgm:cxn modelId="{A646A58D-9CA9-4975-AB25-51DC0CDB85FB}" type="presParOf" srcId="{152220DE-FCEB-46DF-862D-996A779ECB43}" destId="{5B5C08B9-EE4B-4874-8AB9-1BC6758AC6EC}" srcOrd="10" destOrd="0" presId="urn:microsoft.com/office/officeart/2008/layout/VerticalCurvedList#3"/>
    <dgm:cxn modelId="{57336507-A388-498B-96CE-BB27383931F9}" type="presParOf" srcId="{5B5C08B9-EE4B-4874-8AB9-1BC6758AC6EC}" destId="{DDE53487-02C6-4C1C-85A6-F25E9501C30D}" srcOrd="0" destOrd="0" presId="urn:microsoft.com/office/officeart/2008/layout/VerticalCurvedList#3"/>
    <dgm:cxn modelId="{F15543E9-DDED-4D45-8D8F-1622C7E86D87}" type="presParOf" srcId="{152220DE-FCEB-46DF-862D-996A779ECB43}" destId="{7D484B8A-91B8-42AD-A8D9-855F15A5C9EE}" srcOrd="11" destOrd="0" presId="urn:microsoft.com/office/officeart/2008/layout/VerticalCurvedList#3"/>
    <dgm:cxn modelId="{6385C752-AB8E-4623-A9BE-17B4D4834F81}" type="presParOf" srcId="{152220DE-FCEB-46DF-862D-996A779ECB43}" destId="{DFE5DF1D-C96E-4795-BDA9-DFA9C6BE34A1}" srcOrd="12" destOrd="0" presId="urn:microsoft.com/office/officeart/2008/layout/VerticalCurvedList#3"/>
    <dgm:cxn modelId="{6C440D41-0C29-4B3C-A64C-09942E9AA113}" type="presParOf" srcId="{DFE5DF1D-C96E-4795-BDA9-DFA9C6BE34A1}" destId="{25D761FC-75CD-46B8-A450-480EAE739C17}" srcOrd="0" destOrd="0" presId="urn:microsoft.com/office/officeart/2008/layout/VerticalCurved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D0502B-ED62-4492-A90C-EE46DF74C19B}" type="doc">
      <dgm:prSet loTypeId="urn:microsoft.com/office/officeart/2008/layout/VerticalCurvedList#4" loCatId="list" qsTypeId="urn:microsoft.com/office/officeart/2005/8/quickstyle/simple4#5" qsCatId="simple" csTypeId="urn:microsoft.com/office/officeart/2005/8/colors/accent0_3#4" csCatId="mainScheme" phldr="1"/>
      <dgm:spPr/>
      <dgm:t>
        <a:bodyPr/>
        <a:lstStyle/>
        <a:p>
          <a:endParaRPr lang="zh-CN" altLang="en-US"/>
        </a:p>
      </dgm:t>
    </dgm:pt>
    <dgm:pt modelId="{34A74981-6076-45D7-94DB-6DE5FEFA95FD}">
      <dgm:prSet phldrT="[文本]"/>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b="1">
              <a:effectLst/>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工作环境与物理安全</a:t>
          </a:r>
          <a:endPar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gm:t>
    </dgm:pt>
    <dgm:pt modelId="{B4E88D8E-6C98-42A2-AD48-73BA854E9FD1}" type="par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2BB3E252-F931-4C36-8665-27BEB36B4DF1}" type="sib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F4FD51-7E48-4D5D-90B2-3C22C5C47A68}">
      <dgm:prSet phldrT="[文本]"/>
      <dgm:spPr/>
      <dgm:t>
        <a:bodyPr/>
        <a:lstStyle/>
        <a:p>
          <a:pPr algn="l"/>
          <a:r>
            <a:rPr lang="zh-CN" altLang="en-US" b="1" dirty="0">
              <a:solidFill>
                <a:srgbClr val="FF0000"/>
              </a:solidFill>
              <a:latin typeface="微软雅黑 Light" panose="020B0502040204020203" pitchFamily="34" charset="-122"/>
              <a:ea typeface="微软雅黑 Light" panose="020B0502040204020203" pitchFamily="34" charset="-122"/>
            </a:rPr>
            <a:t>外出与返回</a:t>
          </a:r>
          <a:r>
            <a:rPr lang="en-US" altLang="zh-CN" b="1" dirty="0">
              <a:solidFill>
                <a:srgbClr val="FF0000"/>
              </a:solidFill>
              <a:latin typeface="微软雅黑 Light" panose="020B0502040204020203" pitchFamily="34" charset="-122"/>
              <a:ea typeface="微软雅黑 Light" panose="020B0502040204020203" pitchFamily="34" charset="-122"/>
            </a:rPr>
            <a:t>—</a:t>
          </a:r>
          <a:r>
            <a:rPr lang="zh-CN" altLang="en-US" b="1" dirty="0">
              <a:solidFill>
                <a:srgbClr val="FF0000"/>
              </a:solidFill>
              <a:latin typeface="微软雅黑 Light" panose="020B0502040204020203" pitchFamily="34" charset="-122"/>
              <a:ea typeface="微软雅黑 Light" panose="020B0502040204020203" pitchFamily="34" charset="-122"/>
            </a:rPr>
            <a:t>社会工程</a:t>
          </a:r>
        </a:p>
      </dgm:t>
    </dgm:pt>
    <dgm:pt modelId="{27D62507-E00F-4886-A98C-7535ED7021D9}" type="par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DAED14-783A-4CC1-B3ED-66B88C92B549}" type="sib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0633E8C-7D2C-48FD-B40B-352332F94E91}">
      <dgm:prSet phldrT="[文本]"/>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数据安全保护与电子取证</a:t>
          </a:r>
        </a:p>
      </dgm:t>
    </dgm:pt>
    <dgm:pt modelId="{A4D89F84-412C-4976-A4F3-05BB8256284D}" type="par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6ED6B3B-8CE8-4B07-A171-49CA567486A1}" type="sib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C3B6BF9-F319-46DB-80F2-3F708D07EB73}">
      <dgm:prSet/>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b="1">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系统和软件、邮件、密码、个人隐私</a:t>
          </a:r>
          <a:endParaRPr lang="zh-CN" altLang="en-US" b="1" dirty="0">
            <a:latin typeface="微软雅黑 Light" panose="020B0502040204020203" pitchFamily="34" charset="-122"/>
            <a:ea typeface="微软雅黑 Light" panose="020B0502040204020203" pitchFamily="34" charset="-122"/>
          </a:endParaRPr>
        </a:p>
      </dgm:t>
    </dgm:pt>
    <dgm:pt modelId="{6D1B4C93-57BC-4E40-815D-A91EE91BD091}" type="par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753058B5-1C5F-41A9-AAF8-20488D5E6CEF}" type="sib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C8BC763-37FA-44FC-8BE1-55E6094A56FC}">
      <dgm:prSet/>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b="1">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手机安全</a:t>
          </a:r>
          <a:endParaRPr lang="zh-CN" altLang="en-US" b="1" dirty="0">
            <a:latin typeface="微软雅黑 Light" panose="020B0502040204020203" pitchFamily="34" charset="-122"/>
            <a:ea typeface="微软雅黑 Light" panose="020B0502040204020203" pitchFamily="34" charset="-122"/>
          </a:endParaRPr>
        </a:p>
      </dgm:t>
    </dgm:pt>
    <dgm:pt modelId="{DEE562E8-E1DB-4CBE-B938-B78E6F56809B}" type="par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C6D0CDC7-AD33-4060-96FD-4B7DCE67F42B}" type="sib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360F43E-7E70-430C-92FF-E2EA87D342FD}">
      <dgm:prSet/>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gm:t>
    </dgm:pt>
    <dgm:pt modelId="{F6F5C3BB-1126-4A3A-9490-8A71449635A8}" type="par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DC67960-3294-45C6-8502-A2A131A2D71F}" type="sib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91D8068A-D737-464D-9B7E-30B11820F3C0}" type="pres">
      <dgm:prSet presAssocID="{C0D0502B-ED62-4492-A90C-EE46DF74C19B}" presName="Name0" presStyleCnt="0">
        <dgm:presLayoutVars>
          <dgm:chMax val="7"/>
          <dgm:chPref val="7"/>
          <dgm:dir/>
        </dgm:presLayoutVars>
      </dgm:prSet>
      <dgm:spPr/>
    </dgm:pt>
    <dgm:pt modelId="{152220DE-FCEB-46DF-862D-996A779ECB43}" type="pres">
      <dgm:prSet presAssocID="{C0D0502B-ED62-4492-A90C-EE46DF74C19B}" presName="Name1" presStyleCnt="0"/>
      <dgm:spPr/>
    </dgm:pt>
    <dgm:pt modelId="{45D82FC2-7544-4706-8919-EB86CF39B614}" type="pres">
      <dgm:prSet presAssocID="{C0D0502B-ED62-4492-A90C-EE46DF74C19B}" presName="cycle" presStyleCnt="0"/>
      <dgm:spPr/>
    </dgm:pt>
    <dgm:pt modelId="{DD2A2E8E-ACD5-4F91-ACE0-EF4388EA22A0}" type="pres">
      <dgm:prSet presAssocID="{C0D0502B-ED62-4492-A90C-EE46DF74C19B}" presName="srcNode" presStyleLbl="node1" presStyleIdx="0" presStyleCnt="6"/>
      <dgm:spPr/>
    </dgm:pt>
    <dgm:pt modelId="{135D81A0-1ABC-418F-A0F5-70FE4F37FB1B}" type="pres">
      <dgm:prSet presAssocID="{C0D0502B-ED62-4492-A90C-EE46DF74C19B}" presName="conn" presStyleLbl="parChTrans1D2" presStyleIdx="0" presStyleCnt="1"/>
      <dgm:spPr/>
    </dgm:pt>
    <dgm:pt modelId="{6E26BF8D-FED2-4B45-AB66-311216315ABF}" type="pres">
      <dgm:prSet presAssocID="{C0D0502B-ED62-4492-A90C-EE46DF74C19B}" presName="extraNode" presStyleLbl="node1" presStyleIdx="0" presStyleCnt="6"/>
      <dgm:spPr/>
    </dgm:pt>
    <dgm:pt modelId="{109F2657-F80C-4554-A5B2-FACB2E2C865C}" type="pres">
      <dgm:prSet presAssocID="{C0D0502B-ED62-4492-A90C-EE46DF74C19B}" presName="dstNode" presStyleLbl="node1" presStyleIdx="0" presStyleCnt="6"/>
      <dgm:spPr/>
    </dgm:pt>
    <dgm:pt modelId="{8E4CFCEB-1C7B-4E1A-B67D-B70FB2CDAF9D}" type="pres">
      <dgm:prSet presAssocID="{34A74981-6076-45D7-94DB-6DE5FEFA95FD}" presName="text_1" presStyleLbl="node1" presStyleIdx="0" presStyleCnt="6">
        <dgm:presLayoutVars>
          <dgm:bulletEnabled val="1"/>
        </dgm:presLayoutVars>
      </dgm:prSet>
      <dgm:spPr/>
    </dgm:pt>
    <dgm:pt modelId="{D2A66F8C-E670-4785-9296-AF9E4B74FA99}" type="pres">
      <dgm:prSet presAssocID="{34A74981-6076-45D7-94DB-6DE5FEFA95FD}" presName="accent_1" presStyleCnt="0"/>
      <dgm:spPr/>
    </dgm:pt>
    <dgm:pt modelId="{7047C4E3-85AE-487B-AD7D-F4CE053BCFA7}" type="pres">
      <dgm:prSet presAssocID="{34A74981-6076-45D7-94DB-6DE5FEFA95FD}" presName="accentRepeatNode" presStyleLbl="solidFgAcc1" presStyleIdx="0" presStyleCnt="6"/>
      <dgm:spPr/>
    </dgm:pt>
    <dgm:pt modelId="{99E0BCB5-C42F-457D-97BB-1D8778570C8E}" type="pres">
      <dgm:prSet presAssocID="{BC3B6BF9-F319-46DB-80F2-3F708D07EB73}" presName="text_2" presStyleLbl="node1" presStyleIdx="1" presStyleCnt="6">
        <dgm:presLayoutVars>
          <dgm:bulletEnabled val="1"/>
        </dgm:presLayoutVars>
      </dgm:prSet>
      <dgm:spPr/>
    </dgm:pt>
    <dgm:pt modelId="{7E7C2E41-7824-4871-983B-4BCDC8FCCFD2}" type="pres">
      <dgm:prSet presAssocID="{BC3B6BF9-F319-46DB-80F2-3F708D07EB73}" presName="accent_2" presStyleCnt="0"/>
      <dgm:spPr/>
    </dgm:pt>
    <dgm:pt modelId="{17CF269A-DE81-44B2-AF61-6261FBE9FE33}" type="pres">
      <dgm:prSet presAssocID="{BC3B6BF9-F319-46DB-80F2-3F708D07EB73}" presName="accentRepeatNode" presStyleLbl="solidFgAcc1" presStyleIdx="1" presStyleCnt="6"/>
      <dgm:spPr/>
    </dgm:pt>
    <dgm:pt modelId="{20CCFC4A-7CB8-424E-88DB-F5001D80C62F}" type="pres">
      <dgm:prSet presAssocID="{EC8BC763-37FA-44FC-8BE1-55E6094A56FC}" presName="text_3" presStyleLbl="node1" presStyleIdx="2" presStyleCnt="6">
        <dgm:presLayoutVars>
          <dgm:bulletEnabled val="1"/>
        </dgm:presLayoutVars>
      </dgm:prSet>
      <dgm:spPr/>
    </dgm:pt>
    <dgm:pt modelId="{FF79F590-1C1C-4FDC-8AD8-15FE8FB068B9}" type="pres">
      <dgm:prSet presAssocID="{EC8BC763-37FA-44FC-8BE1-55E6094A56FC}" presName="accent_3" presStyleCnt="0"/>
      <dgm:spPr/>
    </dgm:pt>
    <dgm:pt modelId="{631F3D13-9A6B-4274-B3B6-40FB95695938}" type="pres">
      <dgm:prSet presAssocID="{EC8BC763-37FA-44FC-8BE1-55E6094A56FC}" presName="accentRepeatNode" presStyleLbl="solidFgAcc1" presStyleIdx="2" presStyleCnt="6"/>
      <dgm:spPr/>
    </dgm:pt>
    <dgm:pt modelId="{4CECF1C3-B25D-4919-A27A-76E121BD5AAE}" type="pres">
      <dgm:prSet presAssocID="{39F4FD51-7E48-4D5D-90B2-3C22C5C47A68}" presName="text_4" presStyleLbl="node1" presStyleIdx="3" presStyleCnt="6">
        <dgm:presLayoutVars>
          <dgm:bulletEnabled val="1"/>
        </dgm:presLayoutVars>
      </dgm:prSet>
      <dgm:spPr/>
    </dgm:pt>
    <dgm:pt modelId="{865BCFC5-A7B2-47CA-9135-EFA1ABB0D392}" type="pres">
      <dgm:prSet presAssocID="{39F4FD51-7E48-4D5D-90B2-3C22C5C47A68}" presName="accent_4" presStyleCnt="0"/>
      <dgm:spPr/>
    </dgm:pt>
    <dgm:pt modelId="{4A0D2ACB-6CAE-4357-A621-8CF20378AAC3}" type="pres">
      <dgm:prSet presAssocID="{39F4FD51-7E48-4D5D-90B2-3C22C5C47A68}" presName="accentRepeatNode" presStyleLbl="solidFgAcc1" presStyleIdx="3" presStyleCnt="6"/>
      <dgm:spPr/>
    </dgm:pt>
    <dgm:pt modelId="{5F9ED4BE-9857-484E-81F4-7532E1A6C39E}" type="pres">
      <dgm:prSet presAssocID="{40633E8C-7D2C-48FD-B40B-352332F94E91}" presName="text_5" presStyleLbl="node1" presStyleIdx="4" presStyleCnt="6">
        <dgm:presLayoutVars>
          <dgm:bulletEnabled val="1"/>
        </dgm:presLayoutVars>
      </dgm:prSet>
      <dgm:spPr/>
    </dgm:pt>
    <dgm:pt modelId="{5B5C08B9-EE4B-4874-8AB9-1BC6758AC6EC}" type="pres">
      <dgm:prSet presAssocID="{40633E8C-7D2C-48FD-B40B-352332F94E91}" presName="accent_5" presStyleCnt="0"/>
      <dgm:spPr/>
    </dgm:pt>
    <dgm:pt modelId="{DDE53487-02C6-4C1C-85A6-F25E9501C30D}" type="pres">
      <dgm:prSet presAssocID="{40633E8C-7D2C-48FD-B40B-352332F94E91}" presName="accentRepeatNode" presStyleLbl="solidFgAcc1" presStyleIdx="4" presStyleCnt="6"/>
      <dgm:spPr/>
    </dgm:pt>
    <dgm:pt modelId="{7D484B8A-91B8-42AD-A8D9-855F15A5C9EE}" type="pres">
      <dgm:prSet presAssocID="{4360F43E-7E70-430C-92FF-E2EA87D342FD}" presName="text_6" presStyleLbl="node1" presStyleIdx="5" presStyleCnt="6">
        <dgm:presLayoutVars>
          <dgm:bulletEnabled val="1"/>
        </dgm:presLayoutVars>
      </dgm:prSet>
      <dgm:spPr/>
    </dgm:pt>
    <dgm:pt modelId="{DFE5DF1D-C96E-4795-BDA9-DFA9C6BE34A1}" type="pres">
      <dgm:prSet presAssocID="{4360F43E-7E70-430C-92FF-E2EA87D342FD}" presName="accent_6" presStyleCnt="0"/>
      <dgm:spPr/>
    </dgm:pt>
    <dgm:pt modelId="{25D761FC-75CD-46B8-A450-480EAE739C17}" type="pres">
      <dgm:prSet presAssocID="{4360F43E-7E70-430C-92FF-E2EA87D342FD}" presName="accentRepeatNode" presStyleLbl="solidFgAcc1" presStyleIdx="5" presStyleCnt="6"/>
      <dgm:spPr/>
    </dgm:pt>
  </dgm:ptLst>
  <dgm:cxnLst>
    <dgm:cxn modelId="{79437C06-31F0-4786-8B65-C1946816CBAA}" type="presOf" srcId="{39F4FD51-7E48-4D5D-90B2-3C22C5C47A68}" destId="{4CECF1C3-B25D-4919-A27A-76E121BD5AAE}" srcOrd="0" destOrd="0" presId="urn:microsoft.com/office/officeart/2008/layout/VerticalCurvedList#4"/>
    <dgm:cxn modelId="{F4D9AB0B-5B42-4A33-B73B-81EA3E54C508}" type="presOf" srcId="{4360F43E-7E70-430C-92FF-E2EA87D342FD}" destId="{7D484B8A-91B8-42AD-A8D9-855F15A5C9EE}" srcOrd="0" destOrd="0" presId="urn:microsoft.com/office/officeart/2008/layout/VerticalCurvedList#4"/>
    <dgm:cxn modelId="{A94FDE22-0617-4668-8EF8-6FE256938F32}" srcId="{C0D0502B-ED62-4492-A90C-EE46DF74C19B}" destId="{EC8BC763-37FA-44FC-8BE1-55E6094A56FC}" srcOrd="2" destOrd="0" parTransId="{DEE562E8-E1DB-4CBE-B938-B78E6F56809B}" sibTransId="{C6D0CDC7-AD33-4060-96FD-4B7DCE67F42B}"/>
    <dgm:cxn modelId="{69AA9147-0701-4040-B5CB-4101AE9F49F3}" srcId="{C0D0502B-ED62-4492-A90C-EE46DF74C19B}" destId="{39F4FD51-7E48-4D5D-90B2-3C22C5C47A68}" srcOrd="3" destOrd="0" parTransId="{27D62507-E00F-4886-A98C-7535ED7021D9}" sibTransId="{39DAED14-783A-4CC1-B3ED-66B88C92B549}"/>
    <dgm:cxn modelId="{589AF24B-E9A0-40B9-8C23-F0BDCD19906A}" srcId="{C0D0502B-ED62-4492-A90C-EE46DF74C19B}" destId="{40633E8C-7D2C-48FD-B40B-352332F94E91}" srcOrd="4" destOrd="0" parTransId="{A4D89F84-412C-4976-A4F3-05BB8256284D}" sibTransId="{E6ED6B3B-8CE8-4B07-A171-49CA567486A1}"/>
    <dgm:cxn modelId="{C2E8D671-3062-413E-A1C0-8601799F9826}" type="presOf" srcId="{40633E8C-7D2C-48FD-B40B-352332F94E91}" destId="{5F9ED4BE-9857-484E-81F4-7532E1A6C39E}" srcOrd="0" destOrd="0" presId="urn:microsoft.com/office/officeart/2008/layout/VerticalCurvedList#4"/>
    <dgm:cxn modelId="{C21DF272-4699-4E2D-BC65-BD5E3215F7C6}" srcId="{C0D0502B-ED62-4492-A90C-EE46DF74C19B}" destId="{34A74981-6076-45D7-94DB-6DE5FEFA95FD}" srcOrd="0" destOrd="0" parTransId="{B4E88D8E-6C98-42A2-AD48-73BA854E9FD1}" sibTransId="{2BB3E252-F931-4C36-8665-27BEB36B4DF1}"/>
    <dgm:cxn modelId="{4A5BC685-F8C8-4E23-B655-B520DCC50019}" srcId="{C0D0502B-ED62-4492-A90C-EE46DF74C19B}" destId="{BC3B6BF9-F319-46DB-80F2-3F708D07EB73}" srcOrd="1" destOrd="0" parTransId="{6D1B4C93-57BC-4E40-815D-A91EE91BD091}" sibTransId="{753058B5-1C5F-41A9-AAF8-20488D5E6CEF}"/>
    <dgm:cxn modelId="{68B666A5-5FE1-484B-B0AC-9D44FE3AAF4E}" type="presOf" srcId="{BC3B6BF9-F319-46DB-80F2-3F708D07EB73}" destId="{99E0BCB5-C42F-457D-97BB-1D8778570C8E}" srcOrd="0" destOrd="0" presId="urn:microsoft.com/office/officeart/2008/layout/VerticalCurvedList#4"/>
    <dgm:cxn modelId="{2F749DAC-26EA-45E7-8C0C-8205D3E804C9}" type="presOf" srcId="{C0D0502B-ED62-4492-A90C-EE46DF74C19B}" destId="{91D8068A-D737-464D-9B7E-30B11820F3C0}" srcOrd="0" destOrd="0" presId="urn:microsoft.com/office/officeart/2008/layout/VerticalCurvedList#4"/>
    <dgm:cxn modelId="{208233B1-5CBD-4EC6-A434-CCB3EA66479F}" srcId="{C0D0502B-ED62-4492-A90C-EE46DF74C19B}" destId="{4360F43E-7E70-430C-92FF-E2EA87D342FD}" srcOrd="5" destOrd="0" parTransId="{F6F5C3BB-1126-4A3A-9490-8A71449635A8}" sibTransId="{BDC67960-3294-45C6-8502-A2A131A2D71F}"/>
    <dgm:cxn modelId="{77FC42BF-6427-43C0-A0AD-59077B5DD0B9}" type="presOf" srcId="{2BB3E252-F931-4C36-8665-27BEB36B4DF1}" destId="{135D81A0-1ABC-418F-A0F5-70FE4F37FB1B}" srcOrd="0" destOrd="0" presId="urn:microsoft.com/office/officeart/2008/layout/VerticalCurvedList#4"/>
    <dgm:cxn modelId="{E58E43BF-5952-4E2F-94EC-7477C095F79B}" type="presOf" srcId="{EC8BC763-37FA-44FC-8BE1-55E6094A56FC}" destId="{20CCFC4A-7CB8-424E-88DB-F5001D80C62F}" srcOrd="0" destOrd="0" presId="urn:microsoft.com/office/officeart/2008/layout/VerticalCurvedList#4"/>
    <dgm:cxn modelId="{CE6E0FE0-00A6-4709-A42F-C5CC607FA79D}" type="presOf" srcId="{34A74981-6076-45D7-94DB-6DE5FEFA95FD}" destId="{8E4CFCEB-1C7B-4E1A-B67D-B70FB2CDAF9D}" srcOrd="0" destOrd="0" presId="urn:microsoft.com/office/officeart/2008/layout/VerticalCurvedList#4"/>
    <dgm:cxn modelId="{B836D57F-251B-4056-A06F-B0969153C3C9}" type="presParOf" srcId="{91D8068A-D737-464D-9B7E-30B11820F3C0}" destId="{152220DE-FCEB-46DF-862D-996A779ECB43}" srcOrd="0" destOrd="0" presId="urn:microsoft.com/office/officeart/2008/layout/VerticalCurvedList#4"/>
    <dgm:cxn modelId="{8B897BC9-2941-4610-A0E9-4719A1AA9ED9}" type="presParOf" srcId="{152220DE-FCEB-46DF-862D-996A779ECB43}" destId="{45D82FC2-7544-4706-8919-EB86CF39B614}" srcOrd="0" destOrd="0" presId="urn:microsoft.com/office/officeart/2008/layout/VerticalCurvedList#4"/>
    <dgm:cxn modelId="{0D6C0844-28CD-471D-B8BB-2D9337DE4C1B}" type="presParOf" srcId="{45D82FC2-7544-4706-8919-EB86CF39B614}" destId="{DD2A2E8E-ACD5-4F91-ACE0-EF4388EA22A0}" srcOrd="0" destOrd="0" presId="urn:microsoft.com/office/officeart/2008/layout/VerticalCurvedList#4"/>
    <dgm:cxn modelId="{99DAF8BE-43E7-438A-AB4B-03F34FB2D37B}" type="presParOf" srcId="{45D82FC2-7544-4706-8919-EB86CF39B614}" destId="{135D81A0-1ABC-418F-A0F5-70FE4F37FB1B}" srcOrd="1" destOrd="0" presId="urn:microsoft.com/office/officeart/2008/layout/VerticalCurvedList#4"/>
    <dgm:cxn modelId="{783004B1-17A6-40F7-AC4A-8384E9D612FC}" type="presParOf" srcId="{45D82FC2-7544-4706-8919-EB86CF39B614}" destId="{6E26BF8D-FED2-4B45-AB66-311216315ABF}" srcOrd="2" destOrd="0" presId="urn:microsoft.com/office/officeart/2008/layout/VerticalCurvedList#4"/>
    <dgm:cxn modelId="{099E0462-1A38-48BB-975B-9EAA039CD428}" type="presParOf" srcId="{45D82FC2-7544-4706-8919-EB86CF39B614}" destId="{109F2657-F80C-4554-A5B2-FACB2E2C865C}" srcOrd="3" destOrd="0" presId="urn:microsoft.com/office/officeart/2008/layout/VerticalCurvedList#4"/>
    <dgm:cxn modelId="{3DD1183A-26CE-4E55-A281-F99B2E775685}" type="presParOf" srcId="{152220DE-FCEB-46DF-862D-996A779ECB43}" destId="{8E4CFCEB-1C7B-4E1A-B67D-B70FB2CDAF9D}" srcOrd="1" destOrd="0" presId="urn:microsoft.com/office/officeart/2008/layout/VerticalCurvedList#4"/>
    <dgm:cxn modelId="{6431F43D-6DC5-4EFE-8357-243544F0F2CE}" type="presParOf" srcId="{152220DE-FCEB-46DF-862D-996A779ECB43}" destId="{D2A66F8C-E670-4785-9296-AF9E4B74FA99}" srcOrd="2" destOrd="0" presId="urn:microsoft.com/office/officeart/2008/layout/VerticalCurvedList#4"/>
    <dgm:cxn modelId="{AB70F375-31EA-4CE6-9720-C82DC31E402B}" type="presParOf" srcId="{D2A66F8C-E670-4785-9296-AF9E4B74FA99}" destId="{7047C4E3-85AE-487B-AD7D-F4CE053BCFA7}" srcOrd="0" destOrd="0" presId="urn:microsoft.com/office/officeart/2008/layout/VerticalCurvedList#4"/>
    <dgm:cxn modelId="{BABB81D9-0D55-4C57-8F58-398571E52C04}" type="presParOf" srcId="{152220DE-FCEB-46DF-862D-996A779ECB43}" destId="{99E0BCB5-C42F-457D-97BB-1D8778570C8E}" srcOrd="3" destOrd="0" presId="urn:microsoft.com/office/officeart/2008/layout/VerticalCurvedList#4"/>
    <dgm:cxn modelId="{9699F4A4-3CDC-4DB5-9465-1B1FFCAF3753}" type="presParOf" srcId="{152220DE-FCEB-46DF-862D-996A779ECB43}" destId="{7E7C2E41-7824-4871-983B-4BCDC8FCCFD2}" srcOrd="4" destOrd="0" presId="urn:microsoft.com/office/officeart/2008/layout/VerticalCurvedList#4"/>
    <dgm:cxn modelId="{C2B0D3DB-5CEA-4B7C-BB54-1DF94C9C070E}" type="presParOf" srcId="{7E7C2E41-7824-4871-983B-4BCDC8FCCFD2}" destId="{17CF269A-DE81-44B2-AF61-6261FBE9FE33}" srcOrd="0" destOrd="0" presId="urn:microsoft.com/office/officeart/2008/layout/VerticalCurvedList#4"/>
    <dgm:cxn modelId="{762BEA6F-71C4-4537-8F08-88CA0E5C8E77}" type="presParOf" srcId="{152220DE-FCEB-46DF-862D-996A779ECB43}" destId="{20CCFC4A-7CB8-424E-88DB-F5001D80C62F}" srcOrd="5" destOrd="0" presId="urn:microsoft.com/office/officeart/2008/layout/VerticalCurvedList#4"/>
    <dgm:cxn modelId="{FBAAD6DA-3186-448B-9DA5-FE677241E17E}" type="presParOf" srcId="{152220DE-FCEB-46DF-862D-996A779ECB43}" destId="{FF79F590-1C1C-4FDC-8AD8-15FE8FB068B9}" srcOrd="6" destOrd="0" presId="urn:microsoft.com/office/officeart/2008/layout/VerticalCurvedList#4"/>
    <dgm:cxn modelId="{F9879B0F-32D4-4C85-B8D1-47AB18F467F1}" type="presParOf" srcId="{FF79F590-1C1C-4FDC-8AD8-15FE8FB068B9}" destId="{631F3D13-9A6B-4274-B3B6-40FB95695938}" srcOrd="0" destOrd="0" presId="urn:microsoft.com/office/officeart/2008/layout/VerticalCurvedList#4"/>
    <dgm:cxn modelId="{88C242C7-EB10-49F8-A2B4-EAB552721817}" type="presParOf" srcId="{152220DE-FCEB-46DF-862D-996A779ECB43}" destId="{4CECF1C3-B25D-4919-A27A-76E121BD5AAE}" srcOrd="7" destOrd="0" presId="urn:microsoft.com/office/officeart/2008/layout/VerticalCurvedList#4"/>
    <dgm:cxn modelId="{A5E46149-970A-480F-8735-C062810B8EC8}" type="presParOf" srcId="{152220DE-FCEB-46DF-862D-996A779ECB43}" destId="{865BCFC5-A7B2-47CA-9135-EFA1ABB0D392}" srcOrd="8" destOrd="0" presId="urn:microsoft.com/office/officeart/2008/layout/VerticalCurvedList#4"/>
    <dgm:cxn modelId="{6A5C0ED2-D3AE-49B6-8ACC-EA55A1182534}" type="presParOf" srcId="{865BCFC5-A7B2-47CA-9135-EFA1ABB0D392}" destId="{4A0D2ACB-6CAE-4357-A621-8CF20378AAC3}" srcOrd="0" destOrd="0" presId="urn:microsoft.com/office/officeart/2008/layout/VerticalCurvedList#4"/>
    <dgm:cxn modelId="{4E6649D5-0E62-436A-98B4-A53999768C36}" type="presParOf" srcId="{152220DE-FCEB-46DF-862D-996A779ECB43}" destId="{5F9ED4BE-9857-484E-81F4-7532E1A6C39E}" srcOrd="9" destOrd="0" presId="urn:microsoft.com/office/officeart/2008/layout/VerticalCurvedList#4"/>
    <dgm:cxn modelId="{ACF057D3-3981-47D1-A588-FBFED9CA654A}" type="presParOf" srcId="{152220DE-FCEB-46DF-862D-996A779ECB43}" destId="{5B5C08B9-EE4B-4874-8AB9-1BC6758AC6EC}" srcOrd="10" destOrd="0" presId="urn:microsoft.com/office/officeart/2008/layout/VerticalCurvedList#4"/>
    <dgm:cxn modelId="{FC298AC2-038B-4DF5-952B-AC0E90CEFEB9}" type="presParOf" srcId="{5B5C08B9-EE4B-4874-8AB9-1BC6758AC6EC}" destId="{DDE53487-02C6-4C1C-85A6-F25E9501C30D}" srcOrd="0" destOrd="0" presId="urn:microsoft.com/office/officeart/2008/layout/VerticalCurvedList#4"/>
    <dgm:cxn modelId="{5355BA24-F6F8-4837-8624-35F597A2A101}" type="presParOf" srcId="{152220DE-FCEB-46DF-862D-996A779ECB43}" destId="{7D484B8A-91B8-42AD-A8D9-855F15A5C9EE}" srcOrd="11" destOrd="0" presId="urn:microsoft.com/office/officeart/2008/layout/VerticalCurvedList#4"/>
    <dgm:cxn modelId="{56F66605-84B5-4142-8AB7-12985C22EAD7}" type="presParOf" srcId="{152220DE-FCEB-46DF-862D-996A779ECB43}" destId="{DFE5DF1D-C96E-4795-BDA9-DFA9C6BE34A1}" srcOrd="12" destOrd="0" presId="urn:microsoft.com/office/officeart/2008/layout/VerticalCurvedList#4"/>
    <dgm:cxn modelId="{4957BD5D-B625-479D-ADDE-6434F69393C5}" type="presParOf" srcId="{DFE5DF1D-C96E-4795-BDA9-DFA9C6BE34A1}" destId="{25D761FC-75CD-46B8-A450-480EAE739C17}" srcOrd="0" destOrd="0" presId="urn:microsoft.com/office/officeart/2008/layout/VerticalCurved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D0502B-ED62-4492-A90C-EE46DF74C19B}" type="doc">
      <dgm:prSet loTypeId="urn:microsoft.com/office/officeart/2008/layout/VerticalCurvedList#5" loCatId="list" qsTypeId="urn:microsoft.com/office/officeart/2005/8/quickstyle/simple4#6" qsCatId="simple" csTypeId="urn:microsoft.com/office/officeart/2005/8/colors/accent0_3#5" csCatId="mainScheme" phldr="1"/>
      <dgm:spPr/>
      <dgm:t>
        <a:bodyPr/>
        <a:lstStyle/>
        <a:p>
          <a:endParaRPr lang="zh-CN" altLang="en-US"/>
        </a:p>
      </dgm:t>
    </dgm:pt>
    <dgm:pt modelId="{34A74981-6076-45D7-94DB-6DE5FEFA95FD}">
      <dgm:prSet phldrT="[文本]"/>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b="1">
              <a:effectLst/>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工作环境与物理安全</a:t>
          </a:r>
          <a:endPar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gm:t>
    </dgm:pt>
    <dgm:pt modelId="{B4E88D8E-6C98-42A2-AD48-73BA854E9FD1}" type="par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2BB3E252-F931-4C36-8665-27BEB36B4DF1}" type="sib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F4FD51-7E48-4D5D-90B2-3C22C5C47A68}">
      <dgm:prSet phldrT="[文本]"/>
      <dgm:spPr/>
      <dgm:t>
        <a:bodyPr/>
        <a:lstStyle/>
        <a:p>
          <a:pPr algn="l"/>
          <a:r>
            <a:rPr lang="zh-CN" altLang="en-US" b="1" dirty="0">
              <a:latin typeface="微软雅黑 Light" panose="020B0502040204020203" pitchFamily="34" charset="-122"/>
              <a:ea typeface="微软雅黑 Light" panose="020B0502040204020203" pitchFamily="34" charset="-122"/>
            </a:rPr>
            <a:t>外出与返回</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社会工程</a:t>
          </a:r>
        </a:p>
      </dgm:t>
    </dgm:pt>
    <dgm:pt modelId="{27D62507-E00F-4886-A98C-7535ED7021D9}" type="par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DAED14-783A-4CC1-B3ED-66B88C92B549}" type="sib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0633E8C-7D2C-48FD-B40B-352332F94E91}">
      <dgm:prSet phldrT="[文本]"/>
      <dgm:spPr/>
      <dgm:t>
        <a:bodyPr/>
        <a:lstStyle/>
        <a:p>
          <a:pPr algn="l"/>
          <a:r>
            <a:rPr lang="zh-CN" altLang="en-US" b="1"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b="1" dirty="0">
              <a:solidFill>
                <a:srgbClr val="FF0000"/>
              </a:solidFill>
              <a:latin typeface="微软雅黑 Light" panose="020B0502040204020203" pitchFamily="34" charset="-122"/>
              <a:ea typeface="微软雅黑 Light" panose="020B0502040204020203" pitchFamily="34" charset="-122"/>
            </a:rPr>
            <a:t>—</a:t>
          </a:r>
          <a:r>
            <a:rPr lang="zh-CN" altLang="en-US" b="1" dirty="0">
              <a:solidFill>
                <a:srgbClr val="FF0000"/>
              </a:solidFill>
              <a:latin typeface="微软雅黑 Light" panose="020B0502040204020203" pitchFamily="34" charset="-122"/>
              <a:ea typeface="微软雅黑 Light" panose="020B0502040204020203" pitchFamily="34" charset="-122"/>
            </a:rPr>
            <a:t>数据安全保护与电子取证</a:t>
          </a:r>
        </a:p>
      </dgm:t>
    </dgm:pt>
    <dgm:pt modelId="{A4D89F84-412C-4976-A4F3-05BB8256284D}" type="par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6ED6B3B-8CE8-4B07-A171-49CA567486A1}" type="sib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C3B6BF9-F319-46DB-80F2-3F708D07EB73}">
      <dgm:prSet/>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b="1">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系统和软件、邮件、密码、个人隐私</a:t>
          </a:r>
          <a:endParaRPr lang="zh-CN" altLang="en-US" b="1" dirty="0">
            <a:latin typeface="微软雅黑 Light" panose="020B0502040204020203" pitchFamily="34" charset="-122"/>
            <a:ea typeface="微软雅黑 Light" panose="020B0502040204020203" pitchFamily="34" charset="-122"/>
          </a:endParaRPr>
        </a:p>
      </dgm:t>
    </dgm:pt>
    <dgm:pt modelId="{6D1B4C93-57BC-4E40-815D-A91EE91BD091}" type="par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753058B5-1C5F-41A9-AAF8-20488D5E6CEF}" type="sib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C8BC763-37FA-44FC-8BE1-55E6094A56FC}">
      <dgm:prSet/>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b="1">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手机安全</a:t>
          </a:r>
          <a:endParaRPr lang="zh-CN" altLang="en-US" b="1" dirty="0">
            <a:latin typeface="微软雅黑 Light" panose="020B0502040204020203" pitchFamily="34" charset="-122"/>
            <a:ea typeface="微软雅黑 Light" panose="020B0502040204020203" pitchFamily="34" charset="-122"/>
          </a:endParaRPr>
        </a:p>
      </dgm:t>
    </dgm:pt>
    <dgm:pt modelId="{DEE562E8-E1DB-4CBE-B938-B78E6F56809B}" type="par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C6D0CDC7-AD33-4060-96FD-4B7DCE67F42B}" type="sib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360F43E-7E70-430C-92FF-E2EA87D342FD}">
      <dgm:prSet/>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gm:t>
    </dgm:pt>
    <dgm:pt modelId="{F6F5C3BB-1126-4A3A-9490-8A71449635A8}" type="par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DC67960-3294-45C6-8502-A2A131A2D71F}" type="sib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91D8068A-D737-464D-9B7E-30B11820F3C0}" type="pres">
      <dgm:prSet presAssocID="{C0D0502B-ED62-4492-A90C-EE46DF74C19B}" presName="Name0" presStyleCnt="0">
        <dgm:presLayoutVars>
          <dgm:chMax val="7"/>
          <dgm:chPref val="7"/>
          <dgm:dir/>
        </dgm:presLayoutVars>
      </dgm:prSet>
      <dgm:spPr/>
    </dgm:pt>
    <dgm:pt modelId="{152220DE-FCEB-46DF-862D-996A779ECB43}" type="pres">
      <dgm:prSet presAssocID="{C0D0502B-ED62-4492-A90C-EE46DF74C19B}" presName="Name1" presStyleCnt="0"/>
      <dgm:spPr/>
    </dgm:pt>
    <dgm:pt modelId="{45D82FC2-7544-4706-8919-EB86CF39B614}" type="pres">
      <dgm:prSet presAssocID="{C0D0502B-ED62-4492-A90C-EE46DF74C19B}" presName="cycle" presStyleCnt="0"/>
      <dgm:spPr/>
    </dgm:pt>
    <dgm:pt modelId="{DD2A2E8E-ACD5-4F91-ACE0-EF4388EA22A0}" type="pres">
      <dgm:prSet presAssocID="{C0D0502B-ED62-4492-A90C-EE46DF74C19B}" presName="srcNode" presStyleLbl="node1" presStyleIdx="0" presStyleCnt="6"/>
      <dgm:spPr/>
    </dgm:pt>
    <dgm:pt modelId="{135D81A0-1ABC-418F-A0F5-70FE4F37FB1B}" type="pres">
      <dgm:prSet presAssocID="{C0D0502B-ED62-4492-A90C-EE46DF74C19B}" presName="conn" presStyleLbl="parChTrans1D2" presStyleIdx="0" presStyleCnt="1"/>
      <dgm:spPr/>
    </dgm:pt>
    <dgm:pt modelId="{6E26BF8D-FED2-4B45-AB66-311216315ABF}" type="pres">
      <dgm:prSet presAssocID="{C0D0502B-ED62-4492-A90C-EE46DF74C19B}" presName="extraNode" presStyleLbl="node1" presStyleIdx="0" presStyleCnt="6"/>
      <dgm:spPr/>
    </dgm:pt>
    <dgm:pt modelId="{109F2657-F80C-4554-A5B2-FACB2E2C865C}" type="pres">
      <dgm:prSet presAssocID="{C0D0502B-ED62-4492-A90C-EE46DF74C19B}" presName="dstNode" presStyleLbl="node1" presStyleIdx="0" presStyleCnt="6"/>
      <dgm:spPr/>
    </dgm:pt>
    <dgm:pt modelId="{8E4CFCEB-1C7B-4E1A-B67D-B70FB2CDAF9D}" type="pres">
      <dgm:prSet presAssocID="{34A74981-6076-45D7-94DB-6DE5FEFA95FD}" presName="text_1" presStyleLbl="node1" presStyleIdx="0" presStyleCnt="6">
        <dgm:presLayoutVars>
          <dgm:bulletEnabled val="1"/>
        </dgm:presLayoutVars>
      </dgm:prSet>
      <dgm:spPr/>
    </dgm:pt>
    <dgm:pt modelId="{D2A66F8C-E670-4785-9296-AF9E4B74FA99}" type="pres">
      <dgm:prSet presAssocID="{34A74981-6076-45D7-94DB-6DE5FEFA95FD}" presName="accent_1" presStyleCnt="0"/>
      <dgm:spPr/>
    </dgm:pt>
    <dgm:pt modelId="{7047C4E3-85AE-487B-AD7D-F4CE053BCFA7}" type="pres">
      <dgm:prSet presAssocID="{34A74981-6076-45D7-94DB-6DE5FEFA95FD}" presName="accentRepeatNode" presStyleLbl="solidFgAcc1" presStyleIdx="0" presStyleCnt="6"/>
      <dgm:spPr/>
    </dgm:pt>
    <dgm:pt modelId="{99E0BCB5-C42F-457D-97BB-1D8778570C8E}" type="pres">
      <dgm:prSet presAssocID="{BC3B6BF9-F319-46DB-80F2-3F708D07EB73}" presName="text_2" presStyleLbl="node1" presStyleIdx="1" presStyleCnt="6">
        <dgm:presLayoutVars>
          <dgm:bulletEnabled val="1"/>
        </dgm:presLayoutVars>
      </dgm:prSet>
      <dgm:spPr/>
    </dgm:pt>
    <dgm:pt modelId="{7E7C2E41-7824-4871-983B-4BCDC8FCCFD2}" type="pres">
      <dgm:prSet presAssocID="{BC3B6BF9-F319-46DB-80F2-3F708D07EB73}" presName="accent_2" presStyleCnt="0"/>
      <dgm:spPr/>
    </dgm:pt>
    <dgm:pt modelId="{17CF269A-DE81-44B2-AF61-6261FBE9FE33}" type="pres">
      <dgm:prSet presAssocID="{BC3B6BF9-F319-46DB-80F2-3F708D07EB73}" presName="accentRepeatNode" presStyleLbl="solidFgAcc1" presStyleIdx="1" presStyleCnt="6"/>
      <dgm:spPr/>
    </dgm:pt>
    <dgm:pt modelId="{20CCFC4A-7CB8-424E-88DB-F5001D80C62F}" type="pres">
      <dgm:prSet presAssocID="{EC8BC763-37FA-44FC-8BE1-55E6094A56FC}" presName="text_3" presStyleLbl="node1" presStyleIdx="2" presStyleCnt="6">
        <dgm:presLayoutVars>
          <dgm:bulletEnabled val="1"/>
        </dgm:presLayoutVars>
      </dgm:prSet>
      <dgm:spPr/>
    </dgm:pt>
    <dgm:pt modelId="{FF79F590-1C1C-4FDC-8AD8-15FE8FB068B9}" type="pres">
      <dgm:prSet presAssocID="{EC8BC763-37FA-44FC-8BE1-55E6094A56FC}" presName="accent_3" presStyleCnt="0"/>
      <dgm:spPr/>
    </dgm:pt>
    <dgm:pt modelId="{631F3D13-9A6B-4274-B3B6-40FB95695938}" type="pres">
      <dgm:prSet presAssocID="{EC8BC763-37FA-44FC-8BE1-55E6094A56FC}" presName="accentRepeatNode" presStyleLbl="solidFgAcc1" presStyleIdx="2" presStyleCnt="6"/>
      <dgm:spPr/>
    </dgm:pt>
    <dgm:pt modelId="{4CECF1C3-B25D-4919-A27A-76E121BD5AAE}" type="pres">
      <dgm:prSet presAssocID="{39F4FD51-7E48-4D5D-90B2-3C22C5C47A68}" presName="text_4" presStyleLbl="node1" presStyleIdx="3" presStyleCnt="6">
        <dgm:presLayoutVars>
          <dgm:bulletEnabled val="1"/>
        </dgm:presLayoutVars>
      </dgm:prSet>
      <dgm:spPr/>
    </dgm:pt>
    <dgm:pt modelId="{865BCFC5-A7B2-47CA-9135-EFA1ABB0D392}" type="pres">
      <dgm:prSet presAssocID="{39F4FD51-7E48-4D5D-90B2-3C22C5C47A68}" presName="accent_4" presStyleCnt="0"/>
      <dgm:spPr/>
    </dgm:pt>
    <dgm:pt modelId="{4A0D2ACB-6CAE-4357-A621-8CF20378AAC3}" type="pres">
      <dgm:prSet presAssocID="{39F4FD51-7E48-4D5D-90B2-3C22C5C47A68}" presName="accentRepeatNode" presStyleLbl="solidFgAcc1" presStyleIdx="3" presStyleCnt="6"/>
      <dgm:spPr/>
    </dgm:pt>
    <dgm:pt modelId="{5F9ED4BE-9857-484E-81F4-7532E1A6C39E}" type="pres">
      <dgm:prSet presAssocID="{40633E8C-7D2C-48FD-B40B-352332F94E91}" presName="text_5" presStyleLbl="node1" presStyleIdx="4" presStyleCnt="6">
        <dgm:presLayoutVars>
          <dgm:bulletEnabled val="1"/>
        </dgm:presLayoutVars>
      </dgm:prSet>
      <dgm:spPr/>
    </dgm:pt>
    <dgm:pt modelId="{5B5C08B9-EE4B-4874-8AB9-1BC6758AC6EC}" type="pres">
      <dgm:prSet presAssocID="{40633E8C-7D2C-48FD-B40B-352332F94E91}" presName="accent_5" presStyleCnt="0"/>
      <dgm:spPr/>
    </dgm:pt>
    <dgm:pt modelId="{DDE53487-02C6-4C1C-85A6-F25E9501C30D}" type="pres">
      <dgm:prSet presAssocID="{40633E8C-7D2C-48FD-B40B-352332F94E91}" presName="accentRepeatNode" presStyleLbl="solidFgAcc1" presStyleIdx="4" presStyleCnt="6"/>
      <dgm:spPr/>
    </dgm:pt>
    <dgm:pt modelId="{7D484B8A-91B8-42AD-A8D9-855F15A5C9EE}" type="pres">
      <dgm:prSet presAssocID="{4360F43E-7E70-430C-92FF-E2EA87D342FD}" presName="text_6" presStyleLbl="node1" presStyleIdx="5" presStyleCnt="6">
        <dgm:presLayoutVars>
          <dgm:bulletEnabled val="1"/>
        </dgm:presLayoutVars>
      </dgm:prSet>
      <dgm:spPr/>
    </dgm:pt>
    <dgm:pt modelId="{DFE5DF1D-C96E-4795-BDA9-DFA9C6BE34A1}" type="pres">
      <dgm:prSet presAssocID="{4360F43E-7E70-430C-92FF-E2EA87D342FD}" presName="accent_6" presStyleCnt="0"/>
      <dgm:spPr/>
    </dgm:pt>
    <dgm:pt modelId="{25D761FC-75CD-46B8-A450-480EAE739C17}" type="pres">
      <dgm:prSet presAssocID="{4360F43E-7E70-430C-92FF-E2EA87D342FD}" presName="accentRepeatNode" presStyleLbl="solidFgAcc1" presStyleIdx="5" presStyleCnt="6"/>
      <dgm:spPr/>
    </dgm:pt>
  </dgm:ptLst>
  <dgm:cxnLst>
    <dgm:cxn modelId="{FA94FC0D-C236-4959-AA54-3876713EF3A9}" type="presOf" srcId="{2BB3E252-F931-4C36-8665-27BEB36B4DF1}" destId="{135D81A0-1ABC-418F-A0F5-70FE4F37FB1B}" srcOrd="0" destOrd="0" presId="urn:microsoft.com/office/officeart/2008/layout/VerticalCurvedList#5"/>
    <dgm:cxn modelId="{A94FDE22-0617-4668-8EF8-6FE256938F32}" srcId="{C0D0502B-ED62-4492-A90C-EE46DF74C19B}" destId="{EC8BC763-37FA-44FC-8BE1-55E6094A56FC}" srcOrd="2" destOrd="0" parTransId="{DEE562E8-E1DB-4CBE-B938-B78E6F56809B}" sibTransId="{C6D0CDC7-AD33-4060-96FD-4B7DCE67F42B}"/>
    <dgm:cxn modelId="{A9D54E24-8ABA-44FC-ADE4-2C426D89DC0E}" type="presOf" srcId="{40633E8C-7D2C-48FD-B40B-352332F94E91}" destId="{5F9ED4BE-9857-484E-81F4-7532E1A6C39E}" srcOrd="0" destOrd="0" presId="urn:microsoft.com/office/officeart/2008/layout/VerticalCurvedList#5"/>
    <dgm:cxn modelId="{69AA9147-0701-4040-B5CB-4101AE9F49F3}" srcId="{C0D0502B-ED62-4492-A90C-EE46DF74C19B}" destId="{39F4FD51-7E48-4D5D-90B2-3C22C5C47A68}" srcOrd="3" destOrd="0" parTransId="{27D62507-E00F-4886-A98C-7535ED7021D9}" sibTransId="{39DAED14-783A-4CC1-B3ED-66B88C92B549}"/>
    <dgm:cxn modelId="{589AF24B-E9A0-40B9-8C23-F0BDCD19906A}" srcId="{C0D0502B-ED62-4492-A90C-EE46DF74C19B}" destId="{40633E8C-7D2C-48FD-B40B-352332F94E91}" srcOrd="4" destOrd="0" parTransId="{A4D89F84-412C-4976-A4F3-05BB8256284D}" sibTransId="{E6ED6B3B-8CE8-4B07-A171-49CA567486A1}"/>
    <dgm:cxn modelId="{093E1952-CECB-45C4-9A63-867B0715FBA3}" type="presOf" srcId="{34A74981-6076-45D7-94DB-6DE5FEFA95FD}" destId="{8E4CFCEB-1C7B-4E1A-B67D-B70FB2CDAF9D}" srcOrd="0" destOrd="0" presId="urn:microsoft.com/office/officeart/2008/layout/VerticalCurvedList#5"/>
    <dgm:cxn modelId="{C21DF272-4699-4E2D-BC65-BD5E3215F7C6}" srcId="{C0D0502B-ED62-4492-A90C-EE46DF74C19B}" destId="{34A74981-6076-45D7-94DB-6DE5FEFA95FD}" srcOrd="0" destOrd="0" parTransId="{B4E88D8E-6C98-42A2-AD48-73BA854E9FD1}" sibTransId="{2BB3E252-F931-4C36-8665-27BEB36B4DF1}"/>
    <dgm:cxn modelId="{4A5BC685-F8C8-4E23-B655-B520DCC50019}" srcId="{C0D0502B-ED62-4492-A90C-EE46DF74C19B}" destId="{BC3B6BF9-F319-46DB-80F2-3F708D07EB73}" srcOrd="1" destOrd="0" parTransId="{6D1B4C93-57BC-4E40-815D-A91EE91BD091}" sibTransId="{753058B5-1C5F-41A9-AAF8-20488D5E6CEF}"/>
    <dgm:cxn modelId="{A61C2FA0-E7CE-4294-8D8D-621F6634726A}" type="presOf" srcId="{C0D0502B-ED62-4492-A90C-EE46DF74C19B}" destId="{91D8068A-D737-464D-9B7E-30B11820F3C0}" srcOrd="0" destOrd="0" presId="urn:microsoft.com/office/officeart/2008/layout/VerticalCurvedList#5"/>
    <dgm:cxn modelId="{208233B1-5CBD-4EC6-A434-CCB3EA66479F}" srcId="{C0D0502B-ED62-4492-A90C-EE46DF74C19B}" destId="{4360F43E-7E70-430C-92FF-E2EA87D342FD}" srcOrd="5" destOrd="0" parTransId="{F6F5C3BB-1126-4A3A-9490-8A71449635A8}" sibTransId="{BDC67960-3294-45C6-8502-A2A131A2D71F}"/>
    <dgm:cxn modelId="{2C2EF6D3-EEF7-438E-9DC8-B821926ABF25}" type="presOf" srcId="{4360F43E-7E70-430C-92FF-E2EA87D342FD}" destId="{7D484B8A-91B8-42AD-A8D9-855F15A5C9EE}" srcOrd="0" destOrd="0" presId="urn:microsoft.com/office/officeart/2008/layout/VerticalCurvedList#5"/>
    <dgm:cxn modelId="{BB1335DD-480A-42C4-9A77-EC3CBA0996DD}" type="presOf" srcId="{BC3B6BF9-F319-46DB-80F2-3F708D07EB73}" destId="{99E0BCB5-C42F-457D-97BB-1D8778570C8E}" srcOrd="0" destOrd="0" presId="urn:microsoft.com/office/officeart/2008/layout/VerticalCurvedList#5"/>
    <dgm:cxn modelId="{91E6E9DD-06C8-4CF7-8680-625F0258104B}" type="presOf" srcId="{EC8BC763-37FA-44FC-8BE1-55E6094A56FC}" destId="{20CCFC4A-7CB8-424E-88DB-F5001D80C62F}" srcOrd="0" destOrd="0" presId="urn:microsoft.com/office/officeart/2008/layout/VerticalCurvedList#5"/>
    <dgm:cxn modelId="{D355CCF2-9062-47CF-9BA0-F580EB503B90}" type="presOf" srcId="{39F4FD51-7E48-4D5D-90B2-3C22C5C47A68}" destId="{4CECF1C3-B25D-4919-A27A-76E121BD5AAE}" srcOrd="0" destOrd="0" presId="urn:microsoft.com/office/officeart/2008/layout/VerticalCurvedList#5"/>
    <dgm:cxn modelId="{89D2D6DE-4A72-4D38-AF7F-CDF893CFB505}" type="presParOf" srcId="{91D8068A-D737-464D-9B7E-30B11820F3C0}" destId="{152220DE-FCEB-46DF-862D-996A779ECB43}" srcOrd="0" destOrd="0" presId="urn:microsoft.com/office/officeart/2008/layout/VerticalCurvedList#5"/>
    <dgm:cxn modelId="{99FA7FB8-AE19-44C0-8110-BF2FBBB90638}" type="presParOf" srcId="{152220DE-FCEB-46DF-862D-996A779ECB43}" destId="{45D82FC2-7544-4706-8919-EB86CF39B614}" srcOrd="0" destOrd="0" presId="urn:microsoft.com/office/officeart/2008/layout/VerticalCurvedList#5"/>
    <dgm:cxn modelId="{EEAE2E52-67F7-4606-9582-E4EE71FA34BF}" type="presParOf" srcId="{45D82FC2-7544-4706-8919-EB86CF39B614}" destId="{DD2A2E8E-ACD5-4F91-ACE0-EF4388EA22A0}" srcOrd="0" destOrd="0" presId="urn:microsoft.com/office/officeart/2008/layout/VerticalCurvedList#5"/>
    <dgm:cxn modelId="{63448EB8-CCBE-4AB9-A91C-9FB94AC70E90}" type="presParOf" srcId="{45D82FC2-7544-4706-8919-EB86CF39B614}" destId="{135D81A0-1ABC-418F-A0F5-70FE4F37FB1B}" srcOrd="1" destOrd="0" presId="urn:microsoft.com/office/officeart/2008/layout/VerticalCurvedList#5"/>
    <dgm:cxn modelId="{F78B6753-9C15-4324-83EB-4896FFD1B27F}" type="presParOf" srcId="{45D82FC2-7544-4706-8919-EB86CF39B614}" destId="{6E26BF8D-FED2-4B45-AB66-311216315ABF}" srcOrd="2" destOrd="0" presId="urn:microsoft.com/office/officeart/2008/layout/VerticalCurvedList#5"/>
    <dgm:cxn modelId="{2BC701F2-5DE4-431C-B25B-2D2422176F1B}" type="presParOf" srcId="{45D82FC2-7544-4706-8919-EB86CF39B614}" destId="{109F2657-F80C-4554-A5B2-FACB2E2C865C}" srcOrd="3" destOrd="0" presId="urn:microsoft.com/office/officeart/2008/layout/VerticalCurvedList#5"/>
    <dgm:cxn modelId="{79C8F5AF-8CB0-4F10-AEC6-C8FAB3EE83DA}" type="presParOf" srcId="{152220DE-FCEB-46DF-862D-996A779ECB43}" destId="{8E4CFCEB-1C7B-4E1A-B67D-B70FB2CDAF9D}" srcOrd="1" destOrd="0" presId="urn:microsoft.com/office/officeart/2008/layout/VerticalCurvedList#5"/>
    <dgm:cxn modelId="{FB100F08-4D25-48E3-9384-97C9121D2A85}" type="presParOf" srcId="{152220DE-FCEB-46DF-862D-996A779ECB43}" destId="{D2A66F8C-E670-4785-9296-AF9E4B74FA99}" srcOrd="2" destOrd="0" presId="urn:microsoft.com/office/officeart/2008/layout/VerticalCurvedList#5"/>
    <dgm:cxn modelId="{5350808E-E65D-4609-A234-E5B3336BC795}" type="presParOf" srcId="{D2A66F8C-E670-4785-9296-AF9E4B74FA99}" destId="{7047C4E3-85AE-487B-AD7D-F4CE053BCFA7}" srcOrd="0" destOrd="0" presId="urn:microsoft.com/office/officeart/2008/layout/VerticalCurvedList#5"/>
    <dgm:cxn modelId="{12A43F28-00E7-4F41-AC9B-737984E781D8}" type="presParOf" srcId="{152220DE-FCEB-46DF-862D-996A779ECB43}" destId="{99E0BCB5-C42F-457D-97BB-1D8778570C8E}" srcOrd="3" destOrd="0" presId="urn:microsoft.com/office/officeart/2008/layout/VerticalCurvedList#5"/>
    <dgm:cxn modelId="{8F257878-1E14-41EE-9CB7-DC195B9E5633}" type="presParOf" srcId="{152220DE-FCEB-46DF-862D-996A779ECB43}" destId="{7E7C2E41-7824-4871-983B-4BCDC8FCCFD2}" srcOrd="4" destOrd="0" presId="urn:microsoft.com/office/officeart/2008/layout/VerticalCurvedList#5"/>
    <dgm:cxn modelId="{2BC4FA8C-EA98-4161-B3F0-AC6DD5D4EEFF}" type="presParOf" srcId="{7E7C2E41-7824-4871-983B-4BCDC8FCCFD2}" destId="{17CF269A-DE81-44B2-AF61-6261FBE9FE33}" srcOrd="0" destOrd="0" presId="urn:microsoft.com/office/officeart/2008/layout/VerticalCurvedList#5"/>
    <dgm:cxn modelId="{813DB30A-47A2-487C-B0E4-80AB0030577D}" type="presParOf" srcId="{152220DE-FCEB-46DF-862D-996A779ECB43}" destId="{20CCFC4A-7CB8-424E-88DB-F5001D80C62F}" srcOrd="5" destOrd="0" presId="urn:microsoft.com/office/officeart/2008/layout/VerticalCurvedList#5"/>
    <dgm:cxn modelId="{38B724B8-AA26-4284-9698-5087A5E955A2}" type="presParOf" srcId="{152220DE-FCEB-46DF-862D-996A779ECB43}" destId="{FF79F590-1C1C-4FDC-8AD8-15FE8FB068B9}" srcOrd="6" destOrd="0" presId="urn:microsoft.com/office/officeart/2008/layout/VerticalCurvedList#5"/>
    <dgm:cxn modelId="{5C26DF41-06B7-4808-B596-44C231DD9446}" type="presParOf" srcId="{FF79F590-1C1C-4FDC-8AD8-15FE8FB068B9}" destId="{631F3D13-9A6B-4274-B3B6-40FB95695938}" srcOrd="0" destOrd="0" presId="urn:microsoft.com/office/officeart/2008/layout/VerticalCurvedList#5"/>
    <dgm:cxn modelId="{BDC68EE2-784F-4596-A8D9-FCDD86F55CC3}" type="presParOf" srcId="{152220DE-FCEB-46DF-862D-996A779ECB43}" destId="{4CECF1C3-B25D-4919-A27A-76E121BD5AAE}" srcOrd="7" destOrd="0" presId="urn:microsoft.com/office/officeart/2008/layout/VerticalCurvedList#5"/>
    <dgm:cxn modelId="{A2D05F84-6732-424B-AC08-BC9100C4E15F}" type="presParOf" srcId="{152220DE-FCEB-46DF-862D-996A779ECB43}" destId="{865BCFC5-A7B2-47CA-9135-EFA1ABB0D392}" srcOrd="8" destOrd="0" presId="urn:microsoft.com/office/officeart/2008/layout/VerticalCurvedList#5"/>
    <dgm:cxn modelId="{3E5E6F7B-0611-4D3C-B9CA-0281DE660D9B}" type="presParOf" srcId="{865BCFC5-A7B2-47CA-9135-EFA1ABB0D392}" destId="{4A0D2ACB-6CAE-4357-A621-8CF20378AAC3}" srcOrd="0" destOrd="0" presId="urn:microsoft.com/office/officeart/2008/layout/VerticalCurvedList#5"/>
    <dgm:cxn modelId="{BE634ACD-DCD9-4078-B915-7792811E2129}" type="presParOf" srcId="{152220DE-FCEB-46DF-862D-996A779ECB43}" destId="{5F9ED4BE-9857-484E-81F4-7532E1A6C39E}" srcOrd="9" destOrd="0" presId="urn:microsoft.com/office/officeart/2008/layout/VerticalCurvedList#5"/>
    <dgm:cxn modelId="{671056F6-3DB4-4A49-90F0-65FB26449D9D}" type="presParOf" srcId="{152220DE-FCEB-46DF-862D-996A779ECB43}" destId="{5B5C08B9-EE4B-4874-8AB9-1BC6758AC6EC}" srcOrd="10" destOrd="0" presId="urn:microsoft.com/office/officeart/2008/layout/VerticalCurvedList#5"/>
    <dgm:cxn modelId="{50972E8E-2F51-4113-9429-50882DFDABB3}" type="presParOf" srcId="{5B5C08B9-EE4B-4874-8AB9-1BC6758AC6EC}" destId="{DDE53487-02C6-4C1C-85A6-F25E9501C30D}" srcOrd="0" destOrd="0" presId="urn:microsoft.com/office/officeart/2008/layout/VerticalCurvedList#5"/>
    <dgm:cxn modelId="{64B7CAEA-B579-406C-A520-D54F6BF6446B}" type="presParOf" srcId="{152220DE-FCEB-46DF-862D-996A779ECB43}" destId="{7D484B8A-91B8-42AD-A8D9-855F15A5C9EE}" srcOrd="11" destOrd="0" presId="urn:microsoft.com/office/officeart/2008/layout/VerticalCurvedList#5"/>
    <dgm:cxn modelId="{92E447CD-DC00-4B7E-A236-D3A505E97D6E}" type="presParOf" srcId="{152220DE-FCEB-46DF-862D-996A779ECB43}" destId="{DFE5DF1D-C96E-4795-BDA9-DFA9C6BE34A1}" srcOrd="12" destOrd="0" presId="urn:microsoft.com/office/officeart/2008/layout/VerticalCurvedList#5"/>
    <dgm:cxn modelId="{5700019D-E0B4-470E-8A9D-379AA65AB7B6}" type="presParOf" srcId="{DFE5DF1D-C96E-4795-BDA9-DFA9C6BE34A1}" destId="{25D761FC-75CD-46B8-A450-480EAE739C17}" srcOrd="0" destOrd="0" presId="urn:microsoft.com/office/officeart/2008/layout/VerticalCurved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D0502B-ED62-4492-A90C-EE46DF74C19B}" type="doc">
      <dgm:prSet loTypeId="urn:microsoft.com/office/officeart/2008/layout/VerticalCurvedList#6" loCatId="list" qsTypeId="urn:microsoft.com/office/officeart/2005/8/quickstyle/simple4#7" qsCatId="simple" csTypeId="urn:microsoft.com/office/officeart/2005/8/colors/accent0_3#6" csCatId="mainScheme" phldr="1"/>
      <dgm:spPr/>
      <dgm:t>
        <a:bodyPr/>
        <a:lstStyle/>
        <a:p>
          <a:endParaRPr lang="zh-CN" altLang="en-US"/>
        </a:p>
      </dgm:t>
    </dgm:pt>
    <dgm:pt modelId="{34A74981-6076-45D7-94DB-6DE5FEFA95FD}">
      <dgm:prSet phldrT="[文本]"/>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b="1">
              <a:effectLst/>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工作环境与物理安全</a:t>
          </a:r>
          <a:endPar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gm:t>
    </dgm:pt>
    <dgm:pt modelId="{B4E88D8E-6C98-42A2-AD48-73BA854E9FD1}" type="par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2BB3E252-F931-4C36-8665-27BEB36B4DF1}" type="sibTrans" cxnId="{C21DF272-4699-4E2D-BC65-BD5E3215F7C6}">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F4FD51-7E48-4D5D-90B2-3C22C5C47A68}">
      <dgm:prSet phldrT="[文本]"/>
      <dgm:spPr/>
      <dgm:t>
        <a:bodyPr/>
        <a:lstStyle/>
        <a:p>
          <a:pPr algn="l"/>
          <a:r>
            <a:rPr lang="zh-CN" altLang="en-US" b="1" dirty="0">
              <a:latin typeface="微软雅黑 Light" panose="020B0502040204020203" pitchFamily="34" charset="-122"/>
              <a:ea typeface="微软雅黑 Light" panose="020B0502040204020203" pitchFamily="34" charset="-122"/>
            </a:rPr>
            <a:t>外出与返回</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社会工程</a:t>
          </a:r>
        </a:p>
      </dgm:t>
    </dgm:pt>
    <dgm:pt modelId="{27D62507-E00F-4886-A98C-7535ED7021D9}" type="par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39DAED14-783A-4CC1-B3ED-66B88C92B549}" type="sibTrans" cxnId="{69AA9147-0701-4040-B5CB-4101AE9F49F3}">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0633E8C-7D2C-48FD-B40B-352332F94E91}">
      <dgm:prSet phldrT="[文本]"/>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数据安全保护与电子取证</a:t>
          </a:r>
        </a:p>
      </dgm:t>
    </dgm:pt>
    <dgm:pt modelId="{A4D89F84-412C-4976-A4F3-05BB8256284D}" type="par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6ED6B3B-8CE8-4B07-A171-49CA567486A1}" type="sibTrans" cxnId="{589AF24B-E9A0-40B9-8C23-F0BDCD19906A}">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C3B6BF9-F319-46DB-80F2-3F708D07EB73}">
      <dgm:prSet/>
      <dgm:spPr/>
      <dgm:t>
        <a:bodyPr/>
        <a:lstStyle/>
        <a:p>
          <a:pPr algn="l"/>
          <a:r>
            <a:rPr lang="zh-CN" altLang="en-US" b="1">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b="1">
              <a:latin typeface="微软雅黑 Light" panose="020B0502040204020203" pitchFamily="34" charset="-122"/>
              <a:ea typeface="微软雅黑 Light" panose="020B0502040204020203" pitchFamily="34" charset="-122"/>
            </a:rPr>
            <a:t>—</a:t>
          </a:r>
          <a:r>
            <a:rPr lang="zh-CN" altLang="en-US" b="1">
              <a:latin typeface="微软雅黑 Light" panose="020B0502040204020203" pitchFamily="34" charset="-122"/>
              <a:ea typeface="微软雅黑 Light" panose="020B0502040204020203" pitchFamily="34" charset="-122"/>
            </a:rPr>
            <a:t>系统和软件、邮件、密码、个人隐私</a:t>
          </a:r>
          <a:endParaRPr lang="zh-CN" altLang="en-US" b="1" dirty="0">
            <a:latin typeface="微软雅黑 Light" panose="020B0502040204020203" pitchFamily="34" charset="-122"/>
            <a:ea typeface="微软雅黑 Light" panose="020B0502040204020203" pitchFamily="34" charset="-122"/>
          </a:endParaRPr>
        </a:p>
      </dgm:t>
    </dgm:pt>
    <dgm:pt modelId="{6D1B4C93-57BC-4E40-815D-A91EE91BD091}" type="par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753058B5-1C5F-41A9-AAF8-20488D5E6CEF}" type="sibTrans" cxnId="{4A5BC685-F8C8-4E23-B655-B520DCC50019}">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EC8BC763-37FA-44FC-8BE1-55E6094A56FC}">
      <dgm:prSet/>
      <dgm:spPr/>
      <dgm:t>
        <a:bodyPr/>
        <a:lstStyle/>
        <a:p>
          <a:pPr algn="l"/>
          <a:r>
            <a:rPr lang="zh-CN" altLang="en-US"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手机安全</a:t>
          </a:r>
        </a:p>
      </dgm:t>
    </dgm:pt>
    <dgm:pt modelId="{DEE562E8-E1DB-4CBE-B938-B78E6F56809B}" type="par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C6D0CDC7-AD33-4060-96FD-4B7DCE67F42B}" type="sibTrans" cxnId="{A94FDE22-0617-4668-8EF8-6FE256938F32}">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4360F43E-7E70-430C-92FF-E2EA87D342FD}">
      <dgm:prSet/>
      <dgm:spPr/>
      <dgm:t>
        <a:bodyPr/>
        <a:lstStyle/>
        <a:p>
          <a:pPr algn="l"/>
          <a:r>
            <a:rPr lang="zh-CN" altLang="en-US" b="1"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gm:t>
    </dgm:pt>
    <dgm:pt modelId="{F6F5C3BB-1126-4A3A-9490-8A71449635A8}" type="par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BDC67960-3294-45C6-8502-A2A131A2D71F}" type="sibTrans" cxnId="{208233B1-5CBD-4EC6-A434-CCB3EA66479F}">
      <dgm:prSet/>
      <dgm:spPr/>
      <dgm:t>
        <a:bodyPr/>
        <a:lstStyle/>
        <a:p>
          <a:pPr algn="l"/>
          <a:endParaRPr lang="zh-CN" altLang="en-US" b="1">
            <a:latin typeface="微软雅黑 Light" panose="020B0502040204020203" pitchFamily="34" charset="-122"/>
            <a:ea typeface="微软雅黑 Light" panose="020B0502040204020203" pitchFamily="34" charset="-122"/>
          </a:endParaRPr>
        </a:p>
      </dgm:t>
    </dgm:pt>
    <dgm:pt modelId="{91D8068A-D737-464D-9B7E-30B11820F3C0}" type="pres">
      <dgm:prSet presAssocID="{C0D0502B-ED62-4492-A90C-EE46DF74C19B}" presName="Name0" presStyleCnt="0">
        <dgm:presLayoutVars>
          <dgm:chMax val="7"/>
          <dgm:chPref val="7"/>
          <dgm:dir/>
        </dgm:presLayoutVars>
      </dgm:prSet>
      <dgm:spPr/>
    </dgm:pt>
    <dgm:pt modelId="{152220DE-FCEB-46DF-862D-996A779ECB43}" type="pres">
      <dgm:prSet presAssocID="{C0D0502B-ED62-4492-A90C-EE46DF74C19B}" presName="Name1" presStyleCnt="0"/>
      <dgm:spPr/>
    </dgm:pt>
    <dgm:pt modelId="{45D82FC2-7544-4706-8919-EB86CF39B614}" type="pres">
      <dgm:prSet presAssocID="{C0D0502B-ED62-4492-A90C-EE46DF74C19B}" presName="cycle" presStyleCnt="0"/>
      <dgm:spPr/>
    </dgm:pt>
    <dgm:pt modelId="{DD2A2E8E-ACD5-4F91-ACE0-EF4388EA22A0}" type="pres">
      <dgm:prSet presAssocID="{C0D0502B-ED62-4492-A90C-EE46DF74C19B}" presName="srcNode" presStyleLbl="node1" presStyleIdx="0" presStyleCnt="6"/>
      <dgm:spPr/>
    </dgm:pt>
    <dgm:pt modelId="{135D81A0-1ABC-418F-A0F5-70FE4F37FB1B}" type="pres">
      <dgm:prSet presAssocID="{C0D0502B-ED62-4492-A90C-EE46DF74C19B}" presName="conn" presStyleLbl="parChTrans1D2" presStyleIdx="0" presStyleCnt="1"/>
      <dgm:spPr/>
    </dgm:pt>
    <dgm:pt modelId="{6E26BF8D-FED2-4B45-AB66-311216315ABF}" type="pres">
      <dgm:prSet presAssocID="{C0D0502B-ED62-4492-A90C-EE46DF74C19B}" presName="extraNode" presStyleLbl="node1" presStyleIdx="0" presStyleCnt="6"/>
      <dgm:spPr/>
    </dgm:pt>
    <dgm:pt modelId="{109F2657-F80C-4554-A5B2-FACB2E2C865C}" type="pres">
      <dgm:prSet presAssocID="{C0D0502B-ED62-4492-A90C-EE46DF74C19B}" presName="dstNode" presStyleLbl="node1" presStyleIdx="0" presStyleCnt="6"/>
      <dgm:spPr/>
    </dgm:pt>
    <dgm:pt modelId="{8E4CFCEB-1C7B-4E1A-B67D-B70FB2CDAF9D}" type="pres">
      <dgm:prSet presAssocID="{34A74981-6076-45D7-94DB-6DE5FEFA95FD}" presName="text_1" presStyleLbl="node1" presStyleIdx="0" presStyleCnt="6">
        <dgm:presLayoutVars>
          <dgm:bulletEnabled val="1"/>
        </dgm:presLayoutVars>
      </dgm:prSet>
      <dgm:spPr/>
    </dgm:pt>
    <dgm:pt modelId="{D2A66F8C-E670-4785-9296-AF9E4B74FA99}" type="pres">
      <dgm:prSet presAssocID="{34A74981-6076-45D7-94DB-6DE5FEFA95FD}" presName="accent_1" presStyleCnt="0"/>
      <dgm:spPr/>
    </dgm:pt>
    <dgm:pt modelId="{7047C4E3-85AE-487B-AD7D-F4CE053BCFA7}" type="pres">
      <dgm:prSet presAssocID="{34A74981-6076-45D7-94DB-6DE5FEFA95FD}" presName="accentRepeatNode" presStyleLbl="solidFgAcc1" presStyleIdx="0" presStyleCnt="6"/>
      <dgm:spPr/>
    </dgm:pt>
    <dgm:pt modelId="{99E0BCB5-C42F-457D-97BB-1D8778570C8E}" type="pres">
      <dgm:prSet presAssocID="{BC3B6BF9-F319-46DB-80F2-3F708D07EB73}" presName="text_2" presStyleLbl="node1" presStyleIdx="1" presStyleCnt="6">
        <dgm:presLayoutVars>
          <dgm:bulletEnabled val="1"/>
        </dgm:presLayoutVars>
      </dgm:prSet>
      <dgm:spPr/>
    </dgm:pt>
    <dgm:pt modelId="{7E7C2E41-7824-4871-983B-4BCDC8FCCFD2}" type="pres">
      <dgm:prSet presAssocID="{BC3B6BF9-F319-46DB-80F2-3F708D07EB73}" presName="accent_2" presStyleCnt="0"/>
      <dgm:spPr/>
    </dgm:pt>
    <dgm:pt modelId="{17CF269A-DE81-44B2-AF61-6261FBE9FE33}" type="pres">
      <dgm:prSet presAssocID="{BC3B6BF9-F319-46DB-80F2-3F708D07EB73}" presName="accentRepeatNode" presStyleLbl="solidFgAcc1" presStyleIdx="1" presStyleCnt="6"/>
      <dgm:spPr/>
    </dgm:pt>
    <dgm:pt modelId="{20CCFC4A-7CB8-424E-88DB-F5001D80C62F}" type="pres">
      <dgm:prSet presAssocID="{EC8BC763-37FA-44FC-8BE1-55E6094A56FC}" presName="text_3" presStyleLbl="node1" presStyleIdx="2" presStyleCnt="6">
        <dgm:presLayoutVars>
          <dgm:bulletEnabled val="1"/>
        </dgm:presLayoutVars>
      </dgm:prSet>
      <dgm:spPr/>
    </dgm:pt>
    <dgm:pt modelId="{FF79F590-1C1C-4FDC-8AD8-15FE8FB068B9}" type="pres">
      <dgm:prSet presAssocID="{EC8BC763-37FA-44FC-8BE1-55E6094A56FC}" presName="accent_3" presStyleCnt="0"/>
      <dgm:spPr/>
    </dgm:pt>
    <dgm:pt modelId="{631F3D13-9A6B-4274-B3B6-40FB95695938}" type="pres">
      <dgm:prSet presAssocID="{EC8BC763-37FA-44FC-8BE1-55E6094A56FC}" presName="accentRepeatNode" presStyleLbl="solidFgAcc1" presStyleIdx="2" presStyleCnt="6"/>
      <dgm:spPr/>
    </dgm:pt>
    <dgm:pt modelId="{4CECF1C3-B25D-4919-A27A-76E121BD5AAE}" type="pres">
      <dgm:prSet presAssocID="{39F4FD51-7E48-4D5D-90B2-3C22C5C47A68}" presName="text_4" presStyleLbl="node1" presStyleIdx="3" presStyleCnt="6">
        <dgm:presLayoutVars>
          <dgm:bulletEnabled val="1"/>
        </dgm:presLayoutVars>
      </dgm:prSet>
      <dgm:spPr/>
    </dgm:pt>
    <dgm:pt modelId="{865BCFC5-A7B2-47CA-9135-EFA1ABB0D392}" type="pres">
      <dgm:prSet presAssocID="{39F4FD51-7E48-4D5D-90B2-3C22C5C47A68}" presName="accent_4" presStyleCnt="0"/>
      <dgm:spPr/>
    </dgm:pt>
    <dgm:pt modelId="{4A0D2ACB-6CAE-4357-A621-8CF20378AAC3}" type="pres">
      <dgm:prSet presAssocID="{39F4FD51-7E48-4D5D-90B2-3C22C5C47A68}" presName="accentRepeatNode" presStyleLbl="solidFgAcc1" presStyleIdx="3" presStyleCnt="6"/>
      <dgm:spPr/>
    </dgm:pt>
    <dgm:pt modelId="{5F9ED4BE-9857-484E-81F4-7532E1A6C39E}" type="pres">
      <dgm:prSet presAssocID="{40633E8C-7D2C-48FD-B40B-352332F94E91}" presName="text_5" presStyleLbl="node1" presStyleIdx="4" presStyleCnt="6">
        <dgm:presLayoutVars>
          <dgm:bulletEnabled val="1"/>
        </dgm:presLayoutVars>
      </dgm:prSet>
      <dgm:spPr/>
    </dgm:pt>
    <dgm:pt modelId="{5B5C08B9-EE4B-4874-8AB9-1BC6758AC6EC}" type="pres">
      <dgm:prSet presAssocID="{40633E8C-7D2C-48FD-B40B-352332F94E91}" presName="accent_5" presStyleCnt="0"/>
      <dgm:spPr/>
    </dgm:pt>
    <dgm:pt modelId="{DDE53487-02C6-4C1C-85A6-F25E9501C30D}" type="pres">
      <dgm:prSet presAssocID="{40633E8C-7D2C-48FD-B40B-352332F94E91}" presName="accentRepeatNode" presStyleLbl="solidFgAcc1" presStyleIdx="4" presStyleCnt="6"/>
      <dgm:spPr/>
    </dgm:pt>
    <dgm:pt modelId="{7D484B8A-91B8-42AD-A8D9-855F15A5C9EE}" type="pres">
      <dgm:prSet presAssocID="{4360F43E-7E70-430C-92FF-E2EA87D342FD}" presName="text_6" presStyleLbl="node1" presStyleIdx="5" presStyleCnt="6">
        <dgm:presLayoutVars>
          <dgm:bulletEnabled val="1"/>
        </dgm:presLayoutVars>
      </dgm:prSet>
      <dgm:spPr/>
    </dgm:pt>
    <dgm:pt modelId="{DFE5DF1D-C96E-4795-BDA9-DFA9C6BE34A1}" type="pres">
      <dgm:prSet presAssocID="{4360F43E-7E70-430C-92FF-E2EA87D342FD}" presName="accent_6" presStyleCnt="0"/>
      <dgm:spPr/>
    </dgm:pt>
    <dgm:pt modelId="{25D761FC-75CD-46B8-A450-480EAE739C17}" type="pres">
      <dgm:prSet presAssocID="{4360F43E-7E70-430C-92FF-E2EA87D342FD}" presName="accentRepeatNode" presStyleLbl="solidFgAcc1" presStyleIdx="5" presStyleCnt="6"/>
      <dgm:spPr/>
    </dgm:pt>
  </dgm:ptLst>
  <dgm:cxnLst>
    <dgm:cxn modelId="{A35AEE19-02BC-4629-B5E9-F66734573792}" type="presOf" srcId="{4360F43E-7E70-430C-92FF-E2EA87D342FD}" destId="{7D484B8A-91B8-42AD-A8D9-855F15A5C9EE}" srcOrd="0" destOrd="0" presId="urn:microsoft.com/office/officeart/2008/layout/VerticalCurvedList#6"/>
    <dgm:cxn modelId="{A94FDE22-0617-4668-8EF8-6FE256938F32}" srcId="{C0D0502B-ED62-4492-A90C-EE46DF74C19B}" destId="{EC8BC763-37FA-44FC-8BE1-55E6094A56FC}" srcOrd="2" destOrd="0" parTransId="{DEE562E8-E1DB-4CBE-B938-B78E6F56809B}" sibTransId="{C6D0CDC7-AD33-4060-96FD-4B7DCE67F42B}"/>
    <dgm:cxn modelId="{62EB3F3E-F72B-423E-8FB0-FC33E7ED1A55}" type="presOf" srcId="{C0D0502B-ED62-4492-A90C-EE46DF74C19B}" destId="{91D8068A-D737-464D-9B7E-30B11820F3C0}" srcOrd="0" destOrd="0" presId="urn:microsoft.com/office/officeart/2008/layout/VerticalCurvedList#6"/>
    <dgm:cxn modelId="{69AA9147-0701-4040-B5CB-4101AE9F49F3}" srcId="{C0D0502B-ED62-4492-A90C-EE46DF74C19B}" destId="{39F4FD51-7E48-4D5D-90B2-3C22C5C47A68}" srcOrd="3" destOrd="0" parTransId="{27D62507-E00F-4886-A98C-7535ED7021D9}" sibTransId="{39DAED14-783A-4CC1-B3ED-66B88C92B549}"/>
    <dgm:cxn modelId="{B310236A-D8EC-4421-9209-990A0A97936D}" type="presOf" srcId="{40633E8C-7D2C-48FD-B40B-352332F94E91}" destId="{5F9ED4BE-9857-484E-81F4-7532E1A6C39E}" srcOrd="0" destOrd="0" presId="urn:microsoft.com/office/officeart/2008/layout/VerticalCurvedList#6"/>
    <dgm:cxn modelId="{589AF24B-E9A0-40B9-8C23-F0BDCD19906A}" srcId="{C0D0502B-ED62-4492-A90C-EE46DF74C19B}" destId="{40633E8C-7D2C-48FD-B40B-352332F94E91}" srcOrd="4" destOrd="0" parTransId="{A4D89F84-412C-4976-A4F3-05BB8256284D}" sibTransId="{E6ED6B3B-8CE8-4B07-A171-49CA567486A1}"/>
    <dgm:cxn modelId="{C21DF272-4699-4E2D-BC65-BD5E3215F7C6}" srcId="{C0D0502B-ED62-4492-A90C-EE46DF74C19B}" destId="{34A74981-6076-45D7-94DB-6DE5FEFA95FD}" srcOrd="0" destOrd="0" parTransId="{B4E88D8E-6C98-42A2-AD48-73BA854E9FD1}" sibTransId="{2BB3E252-F931-4C36-8665-27BEB36B4DF1}"/>
    <dgm:cxn modelId="{79EDFF52-1564-406D-9927-1214026ED858}" type="presOf" srcId="{EC8BC763-37FA-44FC-8BE1-55E6094A56FC}" destId="{20CCFC4A-7CB8-424E-88DB-F5001D80C62F}" srcOrd="0" destOrd="0" presId="urn:microsoft.com/office/officeart/2008/layout/VerticalCurvedList#6"/>
    <dgm:cxn modelId="{21F65C73-6A85-4DA7-B67F-E3F7BC456247}" type="presOf" srcId="{2BB3E252-F931-4C36-8665-27BEB36B4DF1}" destId="{135D81A0-1ABC-418F-A0F5-70FE4F37FB1B}" srcOrd="0" destOrd="0" presId="urn:microsoft.com/office/officeart/2008/layout/VerticalCurvedList#6"/>
    <dgm:cxn modelId="{CE97F07C-5C1D-4879-9185-D98BD0C96AD2}" type="presOf" srcId="{39F4FD51-7E48-4D5D-90B2-3C22C5C47A68}" destId="{4CECF1C3-B25D-4919-A27A-76E121BD5AAE}" srcOrd="0" destOrd="0" presId="urn:microsoft.com/office/officeart/2008/layout/VerticalCurvedList#6"/>
    <dgm:cxn modelId="{4A5BC685-F8C8-4E23-B655-B520DCC50019}" srcId="{C0D0502B-ED62-4492-A90C-EE46DF74C19B}" destId="{BC3B6BF9-F319-46DB-80F2-3F708D07EB73}" srcOrd="1" destOrd="0" parTransId="{6D1B4C93-57BC-4E40-815D-A91EE91BD091}" sibTransId="{753058B5-1C5F-41A9-AAF8-20488D5E6CEF}"/>
    <dgm:cxn modelId="{208233B1-5CBD-4EC6-A434-CCB3EA66479F}" srcId="{C0D0502B-ED62-4492-A90C-EE46DF74C19B}" destId="{4360F43E-7E70-430C-92FF-E2EA87D342FD}" srcOrd="5" destOrd="0" parTransId="{F6F5C3BB-1126-4A3A-9490-8A71449635A8}" sibTransId="{BDC67960-3294-45C6-8502-A2A131A2D71F}"/>
    <dgm:cxn modelId="{3EAB63CD-BDD0-4BEB-8F80-8033DEBF2BC2}" type="presOf" srcId="{34A74981-6076-45D7-94DB-6DE5FEFA95FD}" destId="{8E4CFCEB-1C7B-4E1A-B67D-B70FB2CDAF9D}" srcOrd="0" destOrd="0" presId="urn:microsoft.com/office/officeart/2008/layout/VerticalCurvedList#6"/>
    <dgm:cxn modelId="{DE61ECD1-16CD-495D-A422-FD41D10398C5}" type="presOf" srcId="{BC3B6BF9-F319-46DB-80F2-3F708D07EB73}" destId="{99E0BCB5-C42F-457D-97BB-1D8778570C8E}" srcOrd="0" destOrd="0" presId="urn:microsoft.com/office/officeart/2008/layout/VerticalCurvedList#6"/>
    <dgm:cxn modelId="{EA2E2AED-6301-4099-BAB1-6D19CD7C4D02}" type="presParOf" srcId="{91D8068A-D737-464D-9B7E-30B11820F3C0}" destId="{152220DE-FCEB-46DF-862D-996A779ECB43}" srcOrd="0" destOrd="0" presId="urn:microsoft.com/office/officeart/2008/layout/VerticalCurvedList#6"/>
    <dgm:cxn modelId="{37788D4E-6D32-4777-A6B7-0D2225C6F2DC}" type="presParOf" srcId="{152220DE-FCEB-46DF-862D-996A779ECB43}" destId="{45D82FC2-7544-4706-8919-EB86CF39B614}" srcOrd="0" destOrd="0" presId="urn:microsoft.com/office/officeart/2008/layout/VerticalCurvedList#6"/>
    <dgm:cxn modelId="{158EA533-2AD3-4B2B-AEAA-33E358A28A7C}" type="presParOf" srcId="{45D82FC2-7544-4706-8919-EB86CF39B614}" destId="{DD2A2E8E-ACD5-4F91-ACE0-EF4388EA22A0}" srcOrd="0" destOrd="0" presId="urn:microsoft.com/office/officeart/2008/layout/VerticalCurvedList#6"/>
    <dgm:cxn modelId="{5BD63BF2-7050-478C-9BEC-8F7FD88EB7EA}" type="presParOf" srcId="{45D82FC2-7544-4706-8919-EB86CF39B614}" destId="{135D81A0-1ABC-418F-A0F5-70FE4F37FB1B}" srcOrd="1" destOrd="0" presId="urn:microsoft.com/office/officeart/2008/layout/VerticalCurvedList#6"/>
    <dgm:cxn modelId="{410AECDE-107E-4A8E-AB2C-4AF84BAE1037}" type="presParOf" srcId="{45D82FC2-7544-4706-8919-EB86CF39B614}" destId="{6E26BF8D-FED2-4B45-AB66-311216315ABF}" srcOrd="2" destOrd="0" presId="urn:microsoft.com/office/officeart/2008/layout/VerticalCurvedList#6"/>
    <dgm:cxn modelId="{FA1E26CE-2375-46CD-A0F8-CF4851394AFE}" type="presParOf" srcId="{45D82FC2-7544-4706-8919-EB86CF39B614}" destId="{109F2657-F80C-4554-A5B2-FACB2E2C865C}" srcOrd="3" destOrd="0" presId="urn:microsoft.com/office/officeart/2008/layout/VerticalCurvedList#6"/>
    <dgm:cxn modelId="{E8741059-C810-4314-A56F-8DF31BDD0D63}" type="presParOf" srcId="{152220DE-FCEB-46DF-862D-996A779ECB43}" destId="{8E4CFCEB-1C7B-4E1A-B67D-B70FB2CDAF9D}" srcOrd="1" destOrd="0" presId="urn:microsoft.com/office/officeart/2008/layout/VerticalCurvedList#6"/>
    <dgm:cxn modelId="{DC201669-6203-4C87-B501-F03A077DB70A}" type="presParOf" srcId="{152220DE-FCEB-46DF-862D-996A779ECB43}" destId="{D2A66F8C-E670-4785-9296-AF9E4B74FA99}" srcOrd="2" destOrd="0" presId="urn:microsoft.com/office/officeart/2008/layout/VerticalCurvedList#6"/>
    <dgm:cxn modelId="{DC771D5E-A79B-4794-928E-A7BB20AB4E9F}" type="presParOf" srcId="{D2A66F8C-E670-4785-9296-AF9E4B74FA99}" destId="{7047C4E3-85AE-487B-AD7D-F4CE053BCFA7}" srcOrd="0" destOrd="0" presId="urn:microsoft.com/office/officeart/2008/layout/VerticalCurvedList#6"/>
    <dgm:cxn modelId="{47AEB4CE-6C7A-4DF9-ABA8-CE42BDB13F26}" type="presParOf" srcId="{152220DE-FCEB-46DF-862D-996A779ECB43}" destId="{99E0BCB5-C42F-457D-97BB-1D8778570C8E}" srcOrd="3" destOrd="0" presId="urn:microsoft.com/office/officeart/2008/layout/VerticalCurvedList#6"/>
    <dgm:cxn modelId="{84DA54D2-036D-49CC-9A1B-047EEA9FC0F8}" type="presParOf" srcId="{152220DE-FCEB-46DF-862D-996A779ECB43}" destId="{7E7C2E41-7824-4871-983B-4BCDC8FCCFD2}" srcOrd="4" destOrd="0" presId="urn:microsoft.com/office/officeart/2008/layout/VerticalCurvedList#6"/>
    <dgm:cxn modelId="{43173B21-D66D-4331-9191-58792F2524B9}" type="presParOf" srcId="{7E7C2E41-7824-4871-983B-4BCDC8FCCFD2}" destId="{17CF269A-DE81-44B2-AF61-6261FBE9FE33}" srcOrd="0" destOrd="0" presId="urn:microsoft.com/office/officeart/2008/layout/VerticalCurvedList#6"/>
    <dgm:cxn modelId="{873FD2CE-806D-47D4-A88D-BE604C463107}" type="presParOf" srcId="{152220DE-FCEB-46DF-862D-996A779ECB43}" destId="{20CCFC4A-7CB8-424E-88DB-F5001D80C62F}" srcOrd="5" destOrd="0" presId="urn:microsoft.com/office/officeart/2008/layout/VerticalCurvedList#6"/>
    <dgm:cxn modelId="{60903CA0-D9E0-4CBC-BA1F-7CF6301E5CC2}" type="presParOf" srcId="{152220DE-FCEB-46DF-862D-996A779ECB43}" destId="{FF79F590-1C1C-4FDC-8AD8-15FE8FB068B9}" srcOrd="6" destOrd="0" presId="urn:microsoft.com/office/officeart/2008/layout/VerticalCurvedList#6"/>
    <dgm:cxn modelId="{29D5108C-0989-4BB3-A661-63BCC6E3462A}" type="presParOf" srcId="{FF79F590-1C1C-4FDC-8AD8-15FE8FB068B9}" destId="{631F3D13-9A6B-4274-B3B6-40FB95695938}" srcOrd="0" destOrd="0" presId="urn:microsoft.com/office/officeart/2008/layout/VerticalCurvedList#6"/>
    <dgm:cxn modelId="{8125257A-894F-48BA-8868-63BA51A48FBD}" type="presParOf" srcId="{152220DE-FCEB-46DF-862D-996A779ECB43}" destId="{4CECF1C3-B25D-4919-A27A-76E121BD5AAE}" srcOrd="7" destOrd="0" presId="urn:microsoft.com/office/officeart/2008/layout/VerticalCurvedList#6"/>
    <dgm:cxn modelId="{8EB41CFE-AB4F-4457-8C34-EA889375C315}" type="presParOf" srcId="{152220DE-FCEB-46DF-862D-996A779ECB43}" destId="{865BCFC5-A7B2-47CA-9135-EFA1ABB0D392}" srcOrd="8" destOrd="0" presId="urn:microsoft.com/office/officeart/2008/layout/VerticalCurvedList#6"/>
    <dgm:cxn modelId="{DD978D32-F2AF-4B51-934C-8231A2F20536}" type="presParOf" srcId="{865BCFC5-A7B2-47CA-9135-EFA1ABB0D392}" destId="{4A0D2ACB-6CAE-4357-A621-8CF20378AAC3}" srcOrd="0" destOrd="0" presId="urn:microsoft.com/office/officeart/2008/layout/VerticalCurvedList#6"/>
    <dgm:cxn modelId="{A36D3F59-CC69-4D5B-B332-C0DD5E1CC7EF}" type="presParOf" srcId="{152220DE-FCEB-46DF-862D-996A779ECB43}" destId="{5F9ED4BE-9857-484E-81F4-7532E1A6C39E}" srcOrd="9" destOrd="0" presId="urn:microsoft.com/office/officeart/2008/layout/VerticalCurvedList#6"/>
    <dgm:cxn modelId="{26AA1577-8B18-4729-BD23-2EEFFB1C6890}" type="presParOf" srcId="{152220DE-FCEB-46DF-862D-996A779ECB43}" destId="{5B5C08B9-EE4B-4874-8AB9-1BC6758AC6EC}" srcOrd="10" destOrd="0" presId="urn:microsoft.com/office/officeart/2008/layout/VerticalCurvedList#6"/>
    <dgm:cxn modelId="{D1E2A6C6-25E4-4285-8CC1-3444884FE6B1}" type="presParOf" srcId="{5B5C08B9-EE4B-4874-8AB9-1BC6758AC6EC}" destId="{DDE53487-02C6-4C1C-85A6-F25E9501C30D}" srcOrd="0" destOrd="0" presId="urn:microsoft.com/office/officeart/2008/layout/VerticalCurvedList#6"/>
    <dgm:cxn modelId="{C064AF11-102E-4276-BA5C-BD6C14927973}" type="presParOf" srcId="{152220DE-FCEB-46DF-862D-996A779ECB43}" destId="{7D484B8A-91B8-42AD-A8D9-855F15A5C9EE}" srcOrd="11" destOrd="0" presId="urn:microsoft.com/office/officeart/2008/layout/VerticalCurvedList#6"/>
    <dgm:cxn modelId="{9C543250-840C-45F0-B07D-CA7C6D2D7321}" type="presParOf" srcId="{152220DE-FCEB-46DF-862D-996A779ECB43}" destId="{DFE5DF1D-C96E-4795-BDA9-DFA9C6BE34A1}" srcOrd="12" destOrd="0" presId="urn:microsoft.com/office/officeart/2008/layout/VerticalCurvedList#6"/>
    <dgm:cxn modelId="{AB715F4E-8D5D-43E1-B2D5-D716A3F893E1}" type="presParOf" srcId="{DFE5DF1D-C96E-4795-BDA9-DFA9C6BE34A1}" destId="{25D761FC-75CD-46B8-A450-480EAE739C17}" srcOrd="0" destOrd="0" presId="urn:microsoft.com/office/officeart/2008/layout/VerticalCurved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A1069-677B-413D-A230-9F3CE9DB2351}">
      <dsp:nvSpPr>
        <dsp:cNvPr id="0" name=""/>
        <dsp:cNvSpPr/>
      </dsp:nvSpPr>
      <dsp:spPr>
        <a:xfrm>
          <a:off x="2727262" y="1626084"/>
          <a:ext cx="2066824" cy="1787886"/>
        </a:xfrm>
        <a:prstGeom prst="hexagon">
          <a:avLst>
            <a:gd name="adj" fmla="val 28570"/>
            <a:gd name="vf" fmla="val 115470"/>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latin typeface="微软雅黑 Light" panose="020B0502040204020203" pitchFamily="34" charset="-122"/>
              <a:ea typeface="微软雅黑 Light" panose="020B0502040204020203" pitchFamily="34" charset="-122"/>
            </a:rPr>
            <a:t>信息安全</a:t>
          </a:r>
        </a:p>
      </dsp:txBody>
      <dsp:txXfrm>
        <a:off x="3069764" y="1922362"/>
        <a:ext cx="1381820" cy="1195330"/>
      </dsp:txXfrm>
    </dsp:sp>
    <dsp:sp modelId="{141237BA-946A-40DB-BA56-06324140DE59}">
      <dsp:nvSpPr>
        <dsp:cNvPr id="0" name=""/>
        <dsp:cNvSpPr/>
      </dsp:nvSpPr>
      <dsp:spPr>
        <a:xfrm>
          <a:off x="4021492" y="770701"/>
          <a:ext cx="779806" cy="67190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775CC28-61CC-4A23-BF0C-2B6EFE92D544}">
      <dsp:nvSpPr>
        <dsp:cNvPr id="0" name=""/>
        <dsp:cNvSpPr/>
      </dsp:nvSpPr>
      <dsp:spPr>
        <a:xfrm>
          <a:off x="2917647" y="0"/>
          <a:ext cx="1693747" cy="1465290"/>
        </a:xfrm>
        <a:prstGeom prst="hexagon">
          <a:avLst>
            <a:gd name="adj" fmla="val 28570"/>
            <a:gd name="vf" fmla="val 11547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Light" panose="020B0502040204020203" pitchFamily="34" charset="-122"/>
              <a:ea typeface="微软雅黑 Light" panose="020B0502040204020203" pitchFamily="34" charset="-122"/>
            </a:rPr>
            <a:t>工位桌面</a:t>
          </a:r>
        </a:p>
      </dsp:txBody>
      <dsp:txXfrm>
        <a:off x="3198337" y="242830"/>
        <a:ext cx="1132367" cy="979630"/>
      </dsp:txXfrm>
    </dsp:sp>
    <dsp:sp modelId="{872C7233-5157-47E5-8248-458DF0F2916A}">
      <dsp:nvSpPr>
        <dsp:cNvPr id="0" name=""/>
        <dsp:cNvSpPr/>
      </dsp:nvSpPr>
      <dsp:spPr>
        <a:xfrm>
          <a:off x="4931587" y="2026809"/>
          <a:ext cx="779806" cy="67190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33F9026-19D4-42AD-AC54-2D91D7705AAB}">
      <dsp:nvSpPr>
        <dsp:cNvPr id="0" name=""/>
        <dsp:cNvSpPr/>
      </dsp:nvSpPr>
      <dsp:spPr>
        <a:xfrm>
          <a:off x="4471010" y="901252"/>
          <a:ext cx="1693747" cy="1465290"/>
        </a:xfrm>
        <a:prstGeom prst="hexagon">
          <a:avLst>
            <a:gd name="adj" fmla="val 28570"/>
            <a:gd name="vf" fmla="val 115470"/>
          </a:avLst>
        </a:prstGeom>
        <a:gradFill rotWithShape="0">
          <a:gsLst>
            <a:gs pos="0">
              <a:schemeClr val="accent1">
                <a:alpha val="90000"/>
                <a:hueOff val="0"/>
                <a:satOff val="0"/>
                <a:lumOff val="0"/>
                <a:alphaOff val="-8000"/>
                <a:satMod val="103000"/>
                <a:lumMod val="102000"/>
                <a:tint val="94000"/>
              </a:schemeClr>
            </a:gs>
            <a:gs pos="50000">
              <a:schemeClr val="accent1">
                <a:alpha val="90000"/>
                <a:hueOff val="0"/>
                <a:satOff val="0"/>
                <a:lumOff val="0"/>
                <a:alphaOff val="-8000"/>
                <a:satMod val="110000"/>
                <a:lumMod val="100000"/>
                <a:shade val="100000"/>
              </a:schemeClr>
            </a:gs>
            <a:gs pos="100000">
              <a:schemeClr val="accent1">
                <a:alpha val="90000"/>
                <a:hueOff val="0"/>
                <a:satOff val="0"/>
                <a:lumOff val="0"/>
                <a:alphaOff val="-8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微软雅黑 Light" panose="020B0502040204020203" pitchFamily="34" charset="-122"/>
              <a:ea typeface="微软雅黑 Light" panose="020B0502040204020203" pitchFamily="34" charset="-122"/>
            </a:rPr>
            <a:t>计算机</a:t>
          </a:r>
          <a:endParaRPr lang="en-US" altLang="zh-CN" sz="2400" b="1" kern="1200" dirty="0">
            <a:latin typeface="微软雅黑 Light" panose="020B0502040204020203" pitchFamily="34" charset="-122"/>
            <a:ea typeface="微软雅黑 Light" panose="020B0502040204020203" pitchFamily="34" charset="-122"/>
          </a:endParaRPr>
        </a:p>
      </dsp:txBody>
      <dsp:txXfrm>
        <a:off x="4751700" y="1144082"/>
        <a:ext cx="1132367" cy="979630"/>
      </dsp:txXfrm>
    </dsp:sp>
    <dsp:sp modelId="{1782C40F-AFC4-41D2-B7EE-D98D7678DCDE}">
      <dsp:nvSpPr>
        <dsp:cNvPr id="0" name=""/>
        <dsp:cNvSpPr/>
      </dsp:nvSpPr>
      <dsp:spPr>
        <a:xfrm>
          <a:off x="4299376" y="3444718"/>
          <a:ext cx="779806" cy="67190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CF1D912-B762-42A7-A8BD-3D4F90D38F36}">
      <dsp:nvSpPr>
        <dsp:cNvPr id="0" name=""/>
        <dsp:cNvSpPr/>
      </dsp:nvSpPr>
      <dsp:spPr>
        <a:xfrm>
          <a:off x="4471010" y="2673008"/>
          <a:ext cx="1693747" cy="1465290"/>
        </a:xfrm>
        <a:prstGeom prst="hexagon">
          <a:avLst>
            <a:gd name="adj" fmla="val 28570"/>
            <a:gd name="vf" fmla="val 115470"/>
          </a:avLst>
        </a:prstGeom>
        <a:gradFill rotWithShape="0">
          <a:gsLst>
            <a:gs pos="0">
              <a:schemeClr val="accent1">
                <a:alpha val="90000"/>
                <a:hueOff val="0"/>
                <a:satOff val="0"/>
                <a:lumOff val="0"/>
                <a:alphaOff val="-16000"/>
                <a:satMod val="103000"/>
                <a:lumMod val="102000"/>
                <a:tint val="94000"/>
              </a:schemeClr>
            </a:gs>
            <a:gs pos="50000">
              <a:schemeClr val="accent1">
                <a:alpha val="90000"/>
                <a:hueOff val="0"/>
                <a:satOff val="0"/>
                <a:lumOff val="0"/>
                <a:alphaOff val="-16000"/>
                <a:satMod val="110000"/>
                <a:lumMod val="100000"/>
                <a:shade val="100000"/>
              </a:schemeClr>
            </a:gs>
            <a:gs pos="100000">
              <a:schemeClr val="accent1">
                <a:alpha val="90000"/>
                <a:hueOff val="0"/>
                <a:satOff val="0"/>
                <a:lumOff val="0"/>
                <a:alphaOff val="-16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Light" panose="020B0502040204020203" pitchFamily="34" charset="-122"/>
              <a:ea typeface="微软雅黑 Light" panose="020B0502040204020203" pitchFamily="34" charset="-122"/>
            </a:rPr>
            <a:t>休息：手机</a:t>
          </a:r>
        </a:p>
      </dsp:txBody>
      <dsp:txXfrm>
        <a:off x="4751700" y="2915838"/>
        <a:ext cx="1132367" cy="979630"/>
      </dsp:txXfrm>
    </dsp:sp>
    <dsp:sp modelId="{5E1193E5-6381-4087-858D-27AF8C25235C}">
      <dsp:nvSpPr>
        <dsp:cNvPr id="0" name=""/>
        <dsp:cNvSpPr/>
      </dsp:nvSpPr>
      <dsp:spPr>
        <a:xfrm>
          <a:off x="2731109" y="3591903"/>
          <a:ext cx="779806" cy="67190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F17DD43-6EDC-4461-BCE8-1AE754F9A9A9}">
      <dsp:nvSpPr>
        <dsp:cNvPr id="0" name=""/>
        <dsp:cNvSpPr/>
      </dsp:nvSpPr>
      <dsp:spPr>
        <a:xfrm>
          <a:off x="2917647" y="3575269"/>
          <a:ext cx="1693747" cy="1465290"/>
        </a:xfrm>
        <a:prstGeom prst="hexagon">
          <a:avLst>
            <a:gd name="adj" fmla="val 28570"/>
            <a:gd name="vf" fmla="val 115470"/>
          </a:avLst>
        </a:prstGeom>
        <a:gradFill rotWithShape="0">
          <a:gsLst>
            <a:gs pos="0">
              <a:schemeClr val="accent1">
                <a:alpha val="90000"/>
                <a:hueOff val="0"/>
                <a:satOff val="0"/>
                <a:lumOff val="0"/>
                <a:alphaOff val="-24000"/>
                <a:satMod val="103000"/>
                <a:lumMod val="102000"/>
                <a:tint val="94000"/>
              </a:schemeClr>
            </a:gs>
            <a:gs pos="50000">
              <a:schemeClr val="accent1">
                <a:alpha val="90000"/>
                <a:hueOff val="0"/>
                <a:satOff val="0"/>
                <a:lumOff val="0"/>
                <a:alphaOff val="-24000"/>
                <a:satMod val="110000"/>
                <a:lumMod val="100000"/>
                <a:shade val="100000"/>
              </a:schemeClr>
            </a:gs>
            <a:gs pos="100000">
              <a:schemeClr val="accent1">
                <a:alpha val="90000"/>
                <a:hueOff val="0"/>
                <a:satOff val="0"/>
                <a:lumOff val="0"/>
                <a:alphaOff val="-24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Light" panose="020B0502040204020203" pitchFamily="34" charset="-122"/>
              <a:ea typeface="微软雅黑 Light" panose="020B0502040204020203" pitchFamily="34" charset="-122"/>
            </a:rPr>
            <a:t>外出与返回：社会工程</a:t>
          </a:r>
        </a:p>
      </dsp:txBody>
      <dsp:txXfrm>
        <a:off x="3198337" y="3818099"/>
        <a:ext cx="1132367" cy="979630"/>
      </dsp:txXfrm>
    </dsp:sp>
    <dsp:sp modelId="{23ACC1C3-0703-414B-81DF-B495431D646F}">
      <dsp:nvSpPr>
        <dsp:cNvPr id="0" name=""/>
        <dsp:cNvSpPr/>
      </dsp:nvSpPr>
      <dsp:spPr>
        <a:xfrm>
          <a:off x="1806110" y="2336299"/>
          <a:ext cx="779806" cy="67190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1715CC-7D8A-4860-BF71-4711B5B44013}">
      <dsp:nvSpPr>
        <dsp:cNvPr id="0" name=""/>
        <dsp:cNvSpPr/>
      </dsp:nvSpPr>
      <dsp:spPr>
        <a:xfrm>
          <a:off x="1357072" y="2674017"/>
          <a:ext cx="1693747" cy="1465290"/>
        </a:xfrm>
        <a:prstGeom prst="hexagon">
          <a:avLst>
            <a:gd name="adj" fmla="val 28570"/>
            <a:gd name="vf" fmla="val 115470"/>
          </a:avLst>
        </a:prstGeom>
        <a:gradFill rotWithShape="0">
          <a:gsLst>
            <a:gs pos="0">
              <a:schemeClr val="accent1">
                <a:alpha val="90000"/>
                <a:hueOff val="0"/>
                <a:satOff val="0"/>
                <a:lumOff val="0"/>
                <a:alphaOff val="-32000"/>
                <a:satMod val="103000"/>
                <a:lumMod val="102000"/>
                <a:tint val="94000"/>
              </a:schemeClr>
            </a:gs>
            <a:gs pos="50000">
              <a:schemeClr val="accent1">
                <a:alpha val="90000"/>
                <a:hueOff val="0"/>
                <a:satOff val="0"/>
                <a:lumOff val="0"/>
                <a:alphaOff val="-32000"/>
                <a:satMod val="110000"/>
                <a:lumMod val="100000"/>
                <a:shade val="100000"/>
              </a:schemeClr>
            </a:gs>
            <a:gs pos="100000">
              <a:schemeClr val="accent1">
                <a:alpha val="90000"/>
                <a:hueOff val="0"/>
                <a:satOff val="0"/>
                <a:lumOff val="0"/>
                <a:alphaOff val="-32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微软雅黑 Light" panose="020B0502040204020203" pitchFamily="34" charset="-122"/>
              <a:ea typeface="微软雅黑 Light" panose="020B0502040204020203" pitchFamily="34" charset="-122"/>
            </a:rPr>
            <a:t>计算机故障</a:t>
          </a:r>
        </a:p>
      </dsp:txBody>
      <dsp:txXfrm>
        <a:off x="1637762" y="2916847"/>
        <a:ext cx="1132367" cy="979630"/>
      </dsp:txXfrm>
    </dsp:sp>
    <dsp:sp modelId="{0CDD9C60-A79D-4C01-A960-593BED079479}">
      <dsp:nvSpPr>
        <dsp:cNvPr id="0" name=""/>
        <dsp:cNvSpPr/>
      </dsp:nvSpPr>
      <dsp:spPr>
        <a:xfrm>
          <a:off x="1357072" y="899235"/>
          <a:ext cx="1693747" cy="1465290"/>
        </a:xfrm>
        <a:prstGeom prst="hexagon">
          <a:avLst>
            <a:gd name="adj" fmla="val 28570"/>
            <a:gd name="vf" fmla="val 11547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Light" panose="020B0502040204020203" pitchFamily="34" charset="-122"/>
              <a:ea typeface="微软雅黑 Light" panose="020B0502040204020203" pitchFamily="34" charset="-122"/>
            </a:rPr>
            <a:t>下班：物联网与出差旅途</a:t>
          </a:r>
        </a:p>
      </dsp:txBody>
      <dsp:txXfrm>
        <a:off x="1637762" y="1142065"/>
        <a:ext cx="1132367" cy="979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D81A0-1ABC-418F-A0F5-70FE4F37FB1B}">
      <dsp:nvSpPr>
        <dsp:cNvPr id="0" name=""/>
        <dsp:cNvSpPr/>
      </dsp:nvSpPr>
      <dsp:spPr>
        <a:xfrm>
          <a:off x="-6418182" y="-981680"/>
          <a:ext cx="7639413" cy="7639413"/>
        </a:xfrm>
        <a:prstGeom prst="blockArc">
          <a:avLst>
            <a:gd name="adj1" fmla="val 18900000"/>
            <a:gd name="adj2" fmla="val 2700000"/>
            <a:gd name="adj3" fmla="val 283"/>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E4CFCEB-1C7B-4E1A-B67D-B70FB2CDAF9D}">
      <dsp:nvSpPr>
        <dsp:cNvPr id="0" name=""/>
        <dsp:cNvSpPr/>
      </dsp:nvSpPr>
      <dsp:spPr>
        <a:xfrm>
          <a:off x="454604" y="298900"/>
          <a:ext cx="8794325" cy="59757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325"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sz="2400" b="1" kern="1200" dirty="0">
              <a:solidFill>
                <a:srgbClr val="FF0000"/>
              </a:solidFill>
              <a:effectLst/>
              <a:latin typeface="微软雅黑 Light" panose="020B0502040204020203" pitchFamily="34" charset="-122"/>
              <a:ea typeface="微软雅黑 Light" panose="020B0502040204020203" pitchFamily="34" charset="-122"/>
            </a:rPr>
            <a:t>--</a:t>
          </a:r>
          <a:r>
            <a:rPr lang="zh-CN" altLang="en-US" sz="2400" b="1" kern="1200" dirty="0">
              <a:solidFill>
                <a:srgbClr val="FF0000"/>
              </a:solidFill>
              <a:latin typeface="微软雅黑 Light" panose="020B0502040204020203" pitchFamily="34" charset="-122"/>
              <a:ea typeface="微软雅黑 Light" panose="020B0502040204020203" pitchFamily="34" charset="-122"/>
            </a:rPr>
            <a:t>工作环境与物理安全</a:t>
          </a:r>
          <a:endParaRPr lang="zh-CN" altLang="en-US" sz="2400" b="1" kern="1200"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sp:txBody>
      <dsp:txXfrm>
        <a:off x="454604" y="298900"/>
        <a:ext cx="8794325" cy="597574"/>
      </dsp:txXfrm>
    </dsp:sp>
    <dsp:sp modelId="{7047C4E3-85AE-487B-AD7D-F4CE053BCFA7}">
      <dsp:nvSpPr>
        <dsp:cNvPr id="0" name=""/>
        <dsp:cNvSpPr/>
      </dsp:nvSpPr>
      <dsp:spPr>
        <a:xfrm>
          <a:off x="81120" y="224204"/>
          <a:ext cx="746968" cy="746968"/>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9E0BCB5-C42F-457D-97BB-1D8778570C8E}">
      <dsp:nvSpPr>
        <dsp:cNvPr id="0" name=""/>
        <dsp:cNvSpPr/>
      </dsp:nvSpPr>
      <dsp:spPr>
        <a:xfrm>
          <a:off x="946150" y="1195149"/>
          <a:ext cx="8302779" cy="59757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325"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sz="2400" b="1" kern="1200" dirty="0">
              <a:latin typeface="微软雅黑 Light" panose="020B0502040204020203" pitchFamily="34" charset="-122"/>
              <a:ea typeface="微软雅黑 Light" panose="020B0502040204020203" pitchFamily="34" charset="-122"/>
            </a:rPr>
            <a:t>—</a:t>
          </a:r>
          <a:r>
            <a:rPr lang="zh-CN" altLang="en-US" sz="2400" b="1" kern="1200" dirty="0">
              <a:latin typeface="微软雅黑 Light" panose="020B0502040204020203" pitchFamily="34" charset="-122"/>
              <a:ea typeface="微软雅黑 Light" panose="020B0502040204020203" pitchFamily="34" charset="-122"/>
            </a:rPr>
            <a:t>系统和软件、邮件、密码、个人隐私</a:t>
          </a:r>
        </a:p>
      </dsp:txBody>
      <dsp:txXfrm>
        <a:off x="946150" y="1195149"/>
        <a:ext cx="8302779" cy="597574"/>
      </dsp:txXfrm>
    </dsp:sp>
    <dsp:sp modelId="{17CF269A-DE81-44B2-AF61-6261FBE9FE33}">
      <dsp:nvSpPr>
        <dsp:cNvPr id="0" name=""/>
        <dsp:cNvSpPr/>
      </dsp:nvSpPr>
      <dsp:spPr>
        <a:xfrm>
          <a:off x="572666" y="1120452"/>
          <a:ext cx="746968" cy="746968"/>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0CCFC4A-7CB8-424E-88DB-F5001D80C62F}">
      <dsp:nvSpPr>
        <dsp:cNvPr id="0" name=""/>
        <dsp:cNvSpPr/>
      </dsp:nvSpPr>
      <dsp:spPr>
        <a:xfrm>
          <a:off x="1170922" y="2091398"/>
          <a:ext cx="8078007" cy="59757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325"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sz="2400" b="1" kern="1200">
              <a:latin typeface="微软雅黑 Light" panose="020B0502040204020203" pitchFamily="34" charset="-122"/>
              <a:ea typeface="微软雅黑 Light" panose="020B0502040204020203" pitchFamily="34" charset="-122"/>
            </a:rPr>
            <a:t>--</a:t>
          </a:r>
          <a:r>
            <a:rPr lang="zh-CN" altLang="en-US" sz="2400" b="1" kern="1200">
              <a:latin typeface="微软雅黑 Light" panose="020B0502040204020203" pitchFamily="34" charset="-122"/>
              <a:ea typeface="微软雅黑 Light" panose="020B0502040204020203" pitchFamily="34" charset="-122"/>
            </a:rPr>
            <a:t>手机安全</a:t>
          </a:r>
          <a:endParaRPr lang="zh-CN" altLang="en-US" sz="2400" b="1" kern="1200" dirty="0">
            <a:latin typeface="微软雅黑 Light" panose="020B0502040204020203" pitchFamily="34" charset="-122"/>
            <a:ea typeface="微软雅黑 Light" panose="020B0502040204020203" pitchFamily="34" charset="-122"/>
          </a:endParaRPr>
        </a:p>
      </dsp:txBody>
      <dsp:txXfrm>
        <a:off x="1170922" y="2091398"/>
        <a:ext cx="8078007" cy="597574"/>
      </dsp:txXfrm>
    </dsp:sp>
    <dsp:sp modelId="{631F3D13-9A6B-4274-B3B6-40FB95695938}">
      <dsp:nvSpPr>
        <dsp:cNvPr id="0" name=""/>
        <dsp:cNvSpPr/>
      </dsp:nvSpPr>
      <dsp:spPr>
        <a:xfrm>
          <a:off x="797438" y="2016701"/>
          <a:ext cx="746968" cy="746968"/>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ECF1C3-B25D-4919-A27A-76E121BD5AAE}">
      <dsp:nvSpPr>
        <dsp:cNvPr id="0" name=""/>
        <dsp:cNvSpPr/>
      </dsp:nvSpPr>
      <dsp:spPr>
        <a:xfrm>
          <a:off x="1170922" y="2987079"/>
          <a:ext cx="8078007" cy="59757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325"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latin typeface="微软雅黑 Light" panose="020B0502040204020203" pitchFamily="34" charset="-122"/>
              <a:ea typeface="微软雅黑 Light" panose="020B0502040204020203" pitchFamily="34" charset="-122"/>
            </a:rPr>
            <a:t>外出与返回</a:t>
          </a:r>
          <a:r>
            <a:rPr lang="en-US" altLang="zh-CN" sz="2400" b="1" kern="1200" dirty="0">
              <a:latin typeface="微软雅黑 Light" panose="020B0502040204020203" pitchFamily="34" charset="-122"/>
              <a:ea typeface="微软雅黑 Light" panose="020B0502040204020203" pitchFamily="34" charset="-122"/>
            </a:rPr>
            <a:t>—</a:t>
          </a:r>
          <a:r>
            <a:rPr lang="zh-CN" altLang="en-US" sz="2400" b="1" kern="1200" dirty="0">
              <a:latin typeface="微软雅黑 Light" panose="020B0502040204020203" pitchFamily="34" charset="-122"/>
              <a:ea typeface="微软雅黑 Light" panose="020B0502040204020203" pitchFamily="34" charset="-122"/>
            </a:rPr>
            <a:t>社会工程</a:t>
          </a:r>
        </a:p>
      </dsp:txBody>
      <dsp:txXfrm>
        <a:off x="1170922" y="2987079"/>
        <a:ext cx="8078007" cy="597574"/>
      </dsp:txXfrm>
    </dsp:sp>
    <dsp:sp modelId="{4A0D2ACB-6CAE-4357-A621-8CF20378AAC3}">
      <dsp:nvSpPr>
        <dsp:cNvPr id="0" name=""/>
        <dsp:cNvSpPr/>
      </dsp:nvSpPr>
      <dsp:spPr>
        <a:xfrm>
          <a:off x="797438" y="2912382"/>
          <a:ext cx="746968" cy="746968"/>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F9ED4BE-9857-484E-81F4-7532E1A6C39E}">
      <dsp:nvSpPr>
        <dsp:cNvPr id="0" name=""/>
        <dsp:cNvSpPr/>
      </dsp:nvSpPr>
      <dsp:spPr>
        <a:xfrm>
          <a:off x="946150" y="3883327"/>
          <a:ext cx="8302779" cy="59757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325"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sz="2400" b="1" kern="1200" dirty="0">
              <a:latin typeface="微软雅黑 Light" panose="020B0502040204020203" pitchFamily="34" charset="-122"/>
              <a:ea typeface="微软雅黑 Light" panose="020B0502040204020203" pitchFamily="34" charset="-122"/>
            </a:rPr>
            <a:t>—</a:t>
          </a:r>
          <a:r>
            <a:rPr lang="zh-CN" altLang="en-US" sz="2400" b="1" kern="1200" dirty="0">
              <a:latin typeface="微软雅黑 Light" panose="020B0502040204020203" pitchFamily="34" charset="-122"/>
              <a:ea typeface="微软雅黑 Light" panose="020B0502040204020203" pitchFamily="34" charset="-122"/>
            </a:rPr>
            <a:t>数据安全保护与电子取证</a:t>
          </a:r>
        </a:p>
      </dsp:txBody>
      <dsp:txXfrm>
        <a:off x="946150" y="3883327"/>
        <a:ext cx="8302779" cy="597574"/>
      </dsp:txXfrm>
    </dsp:sp>
    <dsp:sp modelId="{DDE53487-02C6-4C1C-85A6-F25E9501C30D}">
      <dsp:nvSpPr>
        <dsp:cNvPr id="0" name=""/>
        <dsp:cNvSpPr/>
      </dsp:nvSpPr>
      <dsp:spPr>
        <a:xfrm>
          <a:off x="572666" y="3808630"/>
          <a:ext cx="746968" cy="746968"/>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D484B8A-91B8-42AD-A8D9-855F15A5C9EE}">
      <dsp:nvSpPr>
        <dsp:cNvPr id="0" name=""/>
        <dsp:cNvSpPr/>
      </dsp:nvSpPr>
      <dsp:spPr>
        <a:xfrm>
          <a:off x="454604" y="4779576"/>
          <a:ext cx="8794325" cy="59757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325"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sp:txBody>
      <dsp:txXfrm>
        <a:off x="454604" y="4779576"/>
        <a:ext cx="8794325" cy="597574"/>
      </dsp:txXfrm>
    </dsp:sp>
    <dsp:sp modelId="{25D761FC-75CD-46B8-A450-480EAE739C17}">
      <dsp:nvSpPr>
        <dsp:cNvPr id="0" name=""/>
        <dsp:cNvSpPr/>
      </dsp:nvSpPr>
      <dsp:spPr>
        <a:xfrm>
          <a:off x="81120" y="4704879"/>
          <a:ext cx="746968" cy="746968"/>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D81A0-1ABC-418F-A0F5-70FE4F37FB1B}">
      <dsp:nvSpPr>
        <dsp:cNvPr id="0" name=""/>
        <dsp:cNvSpPr/>
      </dsp:nvSpPr>
      <dsp:spPr>
        <a:xfrm>
          <a:off x="-6092307" y="-932139"/>
          <a:ext cx="7252298" cy="7252298"/>
        </a:xfrm>
        <a:prstGeom prst="blockArc">
          <a:avLst>
            <a:gd name="adj1" fmla="val 18900000"/>
            <a:gd name="adj2" fmla="val 2700000"/>
            <a:gd name="adj3" fmla="val 298"/>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E4CFCEB-1C7B-4E1A-B67D-B70FB2CDAF9D}">
      <dsp:nvSpPr>
        <dsp:cNvPr id="0" name=""/>
        <dsp:cNvSpPr/>
      </dsp:nvSpPr>
      <dsp:spPr>
        <a:xfrm>
          <a:off x="431992" y="283733"/>
          <a:ext cx="8420900"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sz="2300" b="1" kern="1200">
              <a:effectLst/>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工作环境与物理安全</a:t>
          </a:r>
          <a:endPar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sp:txBody>
      <dsp:txXfrm>
        <a:off x="431992" y="283733"/>
        <a:ext cx="8420900" cy="567250"/>
      </dsp:txXfrm>
    </dsp:sp>
    <dsp:sp modelId="{7047C4E3-85AE-487B-AD7D-F4CE053BCFA7}">
      <dsp:nvSpPr>
        <dsp:cNvPr id="0" name=""/>
        <dsp:cNvSpPr/>
      </dsp:nvSpPr>
      <dsp:spPr>
        <a:xfrm>
          <a:off x="77460" y="212826"/>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9E0BCB5-C42F-457D-97BB-1D8778570C8E}">
      <dsp:nvSpPr>
        <dsp:cNvPr id="0" name=""/>
        <dsp:cNvSpPr/>
      </dsp:nvSpPr>
      <dsp:spPr>
        <a:xfrm>
          <a:off x="898594" y="1134501"/>
          <a:ext cx="7954298"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sz="2300" b="1" kern="1200" dirty="0">
              <a:solidFill>
                <a:srgbClr val="FF0000"/>
              </a:solidFill>
              <a:latin typeface="微软雅黑 Light" panose="020B0502040204020203" pitchFamily="34" charset="-122"/>
              <a:ea typeface="微软雅黑 Light" panose="020B0502040204020203" pitchFamily="34" charset="-122"/>
            </a:rPr>
            <a:t>—</a:t>
          </a:r>
          <a:r>
            <a:rPr lang="zh-CN" altLang="en-US" sz="2300" b="1" kern="1200" dirty="0">
              <a:solidFill>
                <a:srgbClr val="FF0000"/>
              </a:solidFill>
              <a:latin typeface="微软雅黑 Light" panose="020B0502040204020203" pitchFamily="34" charset="-122"/>
              <a:ea typeface="微软雅黑 Light" panose="020B0502040204020203" pitchFamily="34" charset="-122"/>
            </a:rPr>
            <a:t>系统和软件、邮件、信息泄露、个人隐私</a:t>
          </a:r>
        </a:p>
      </dsp:txBody>
      <dsp:txXfrm>
        <a:off x="898594" y="1134501"/>
        <a:ext cx="7954298" cy="567250"/>
      </dsp:txXfrm>
    </dsp:sp>
    <dsp:sp modelId="{17CF269A-DE81-44B2-AF61-6261FBE9FE33}">
      <dsp:nvSpPr>
        <dsp:cNvPr id="0" name=""/>
        <dsp:cNvSpPr/>
      </dsp:nvSpPr>
      <dsp:spPr>
        <a:xfrm>
          <a:off x="544063" y="1063595"/>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0CCFC4A-7CB8-424E-88DB-F5001D80C62F}">
      <dsp:nvSpPr>
        <dsp:cNvPr id="0" name=""/>
        <dsp:cNvSpPr/>
      </dsp:nvSpPr>
      <dsp:spPr>
        <a:xfrm>
          <a:off x="1111960" y="1985269"/>
          <a:ext cx="7740932"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sz="2300" b="1" kern="1200">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手机安全</a:t>
          </a:r>
          <a:endParaRPr lang="zh-CN" altLang="en-US" sz="2300" b="1" kern="1200" dirty="0">
            <a:latin typeface="微软雅黑 Light" panose="020B0502040204020203" pitchFamily="34" charset="-122"/>
            <a:ea typeface="微软雅黑 Light" panose="020B0502040204020203" pitchFamily="34" charset="-122"/>
          </a:endParaRPr>
        </a:p>
      </dsp:txBody>
      <dsp:txXfrm>
        <a:off x="1111960" y="1985269"/>
        <a:ext cx="7740932" cy="567250"/>
      </dsp:txXfrm>
    </dsp:sp>
    <dsp:sp modelId="{631F3D13-9A6B-4274-B3B6-40FB95695938}">
      <dsp:nvSpPr>
        <dsp:cNvPr id="0" name=""/>
        <dsp:cNvSpPr/>
      </dsp:nvSpPr>
      <dsp:spPr>
        <a:xfrm>
          <a:off x="757428" y="1914363"/>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ECF1C3-B25D-4919-A27A-76E121BD5AAE}">
      <dsp:nvSpPr>
        <dsp:cNvPr id="0" name=""/>
        <dsp:cNvSpPr/>
      </dsp:nvSpPr>
      <dsp:spPr>
        <a:xfrm>
          <a:off x="1111960" y="2835499"/>
          <a:ext cx="7740932"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latin typeface="微软雅黑 Light" panose="020B0502040204020203" pitchFamily="34" charset="-122"/>
              <a:ea typeface="微软雅黑 Light" panose="020B0502040204020203" pitchFamily="34" charset="-122"/>
            </a:rPr>
            <a:t>外出与返回</a:t>
          </a:r>
          <a:r>
            <a:rPr lang="en-US" altLang="zh-CN" sz="2300" b="1" kern="1200" dirty="0">
              <a:latin typeface="微软雅黑 Light" panose="020B0502040204020203" pitchFamily="34" charset="-122"/>
              <a:ea typeface="微软雅黑 Light" panose="020B0502040204020203" pitchFamily="34" charset="-122"/>
            </a:rPr>
            <a:t>—</a:t>
          </a:r>
          <a:r>
            <a:rPr lang="zh-CN" altLang="en-US" sz="2300" b="1" kern="1200" dirty="0">
              <a:latin typeface="微软雅黑 Light" panose="020B0502040204020203" pitchFamily="34" charset="-122"/>
              <a:ea typeface="微软雅黑 Light" panose="020B0502040204020203" pitchFamily="34" charset="-122"/>
            </a:rPr>
            <a:t>社会工程</a:t>
          </a:r>
        </a:p>
      </dsp:txBody>
      <dsp:txXfrm>
        <a:off x="1111960" y="2835499"/>
        <a:ext cx="7740932" cy="567250"/>
      </dsp:txXfrm>
    </dsp:sp>
    <dsp:sp modelId="{4A0D2ACB-6CAE-4357-A621-8CF20378AAC3}">
      <dsp:nvSpPr>
        <dsp:cNvPr id="0" name=""/>
        <dsp:cNvSpPr/>
      </dsp:nvSpPr>
      <dsp:spPr>
        <a:xfrm>
          <a:off x="757428" y="2764593"/>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F9ED4BE-9857-484E-81F4-7532E1A6C39E}">
      <dsp:nvSpPr>
        <dsp:cNvPr id="0" name=""/>
        <dsp:cNvSpPr/>
      </dsp:nvSpPr>
      <dsp:spPr>
        <a:xfrm>
          <a:off x="898594" y="3686267"/>
          <a:ext cx="7954298"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sz="2300" b="1" kern="1200" dirty="0">
              <a:latin typeface="微软雅黑 Light" panose="020B0502040204020203" pitchFamily="34" charset="-122"/>
              <a:ea typeface="微软雅黑 Light" panose="020B0502040204020203" pitchFamily="34" charset="-122"/>
            </a:rPr>
            <a:t>—</a:t>
          </a:r>
          <a:r>
            <a:rPr lang="zh-CN" altLang="en-US" sz="2300" b="1" kern="1200" dirty="0">
              <a:latin typeface="微软雅黑 Light" panose="020B0502040204020203" pitchFamily="34" charset="-122"/>
              <a:ea typeface="微软雅黑 Light" panose="020B0502040204020203" pitchFamily="34" charset="-122"/>
            </a:rPr>
            <a:t>数据安全保护与电子取证</a:t>
          </a:r>
        </a:p>
      </dsp:txBody>
      <dsp:txXfrm>
        <a:off x="898594" y="3686267"/>
        <a:ext cx="7954298" cy="567250"/>
      </dsp:txXfrm>
    </dsp:sp>
    <dsp:sp modelId="{DDE53487-02C6-4C1C-85A6-F25E9501C30D}">
      <dsp:nvSpPr>
        <dsp:cNvPr id="0" name=""/>
        <dsp:cNvSpPr/>
      </dsp:nvSpPr>
      <dsp:spPr>
        <a:xfrm>
          <a:off x="544063" y="3615361"/>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D484B8A-91B8-42AD-A8D9-855F15A5C9EE}">
      <dsp:nvSpPr>
        <dsp:cNvPr id="0" name=""/>
        <dsp:cNvSpPr/>
      </dsp:nvSpPr>
      <dsp:spPr>
        <a:xfrm>
          <a:off x="431992" y="4537036"/>
          <a:ext cx="8420900"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sp:txBody>
      <dsp:txXfrm>
        <a:off x="431992" y="4537036"/>
        <a:ext cx="8420900" cy="567250"/>
      </dsp:txXfrm>
    </dsp:sp>
    <dsp:sp modelId="{25D761FC-75CD-46B8-A450-480EAE739C17}">
      <dsp:nvSpPr>
        <dsp:cNvPr id="0" name=""/>
        <dsp:cNvSpPr/>
      </dsp:nvSpPr>
      <dsp:spPr>
        <a:xfrm>
          <a:off x="77460" y="4466129"/>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D81A0-1ABC-418F-A0F5-70FE4F37FB1B}">
      <dsp:nvSpPr>
        <dsp:cNvPr id="0" name=""/>
        <dsp:cNvSpPr/>
      </dsp:nvSpPr>
      <dsp:spPr>
        <a:xfrm>
          <a:off x="-6092307" y="-932139"/>
          <a:ext cx="7252298" cy="7252298"/>
        </a:xfrm>
        <a:prstGeom prst="blockArc">
          <a:avLst>
            <a:gd name="adj1" fmla="val 18900000"/>
            <a:gd name="adj2" fmla="val 2700000"/>
            <a:gd name="adj3" fmla="val 298"/>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E4CFCEB-1C7B-4E1A-B67D-B70FB2CDAF9D}">
      <dsp:nvSpPr>
        <dsp:cNvPr id="0" name=""/>
        <dsp:cNvSpPr/>
      </dsp:nvSpPr>
      <dsp:spPr>
        <a:xfrm>
          <a:off x="431992" y="283733"/>
          <a:ext cx="8420900"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sz="2300" b="1" kern="1200">
              <a:effectLst/>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工作环境与物理安全</a:t>
          </a:r>
          <a:endPar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sp:txBody>
      <dsp:txXfrm>
        <a:off x="431992" y="283733"/>
        <a:ext cx="8420900" cy="567250"/>
      </dsp:txXfrm>
    </dsp:sp>
    <dsp:sp modelId="{7047C4E3-85AE-487B-AD7D-F4CE053BCFA7}">
      <dsp:nvSpPr>
        <dsp:cNvPr id="0" name=""/>
        <dsp:cNvSpPr/>
      </dsp:nvSpPr>
      <dsp:spPr>
        <a:xfrm>
          <a:off x="77460" y="212826"/>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9E0BCB5-C42F-457D-97BB-1D8778570C8E}">
      <dsp:nvSpPr>
        <dsp:cNvPr id="0" name=""/>
        <dsp:cNvSpPr/>
      </dsp:nvSpPr>
      <dsp:spPr>
        <a:xfrm>
          <a:off x="898594" y="1134501"/>
          <a:ext cx="7954298"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sz="2300" b="1" kern="1200">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系统和软件、邮件、密码、个人隐私</a:t>
          </a:r>
          <a:endParaRPr lang="zh-CN" altLang="en-US" sz="2300" b="1" kern="1200" dirty="0">
            <a:latin typeface="微软雅黑 Light" panose="020B0502040204020203" pitchFamily="34" charset="-122"/>
            <a:ea typeface="微软雅黑 Light" panose="020B0502040204020203" pitchFamily="34" charset="-122"/>
          </a:endParaRPr>
        </a:p>
      </dsp:txBody>
      <dsp:txXfrm>
        <a:off x="898594" y="1134501"/>
        <a:ext cx="7954298" cy="567250"/>
      </dsp:txXfrm>
    </dsp:sp>
    <dsp:sp modelId="{17CF269A-DE81-44B2-AF61-6261FBE9FE33}">
      <dsp:nvSpPr>
        <dsp:cNvPr id="0" name=""/>
        <dsp:cNvSpPr/>
      </dsp:nvSpPr>
      <dsp:spPr>
        <a:xfrm>
          <a:off x="544063" y="1063595"/>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0CCFC4A-7CB8-424E-88DB-F5001D80C62F}">
      <dsp:nvSpPr>
        <dsp:cNvPr id="0" name=""/>
        <dsp:cNvSpPr/>
      </dsp:nvSpPr>
      <dsp:spPr>
        <a:xfrm>
          <a:off x="1111960" y="1985269"/>
          <a:ext cx="7740932"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sz="2300" b="1" kern="1200" dirty="0">
              <a:solidFill>
                <a:srgbClr val="FF0000"/>
              </a:solidFill>
              <a:latin typeface="微软雅黑 Light" panose="020B0502040204020203" pitchFamily="34" charset="-122"/>
              <a:ea typeface="微软雅黑 Light" panose="020B0502040204020203" pitchFamily="34" charset="-122"/>
            </a:rPr>
            <a:t>--</a:t>
          </a:r>
          <a:r>
            <a:rPr lang="zh-CN" altLang="en-US" sz="2300" b="1" kern="1200" dirty="0">
              <a:solidFill>
                <a:srgbClr val="FF0000"/>
              </a:solidFill>
              <a:latin typeface="微软雅黑 Light" panose="020B0502040204020203" pitchFamily="34" charset="-122"/>
              <a:ea typeface="微软雅黑 Light" panose="020B0502040204020203" pitchFamily="34" charset="-122"/>
            </a:rPr>
            <a:t>手机安全</a:t>
          </a:r>
        </a:p>
      </dsp:txBody>
      <dsp:txXfrm>
        <a:off x="1111960" y="1985269"/>
        <a:ext cx="7740932" cy="567250"/>
      </dsp:txXfrm>
    </dsp:sp>
    <dsp:sp modelId="{631F3D13-9A6B-4274-B3B6-40FB95695938}">
      <dsp:nvSpPr>
        <dsp:cNvPr id="0" name=""/>
        <dsp:cNvSpPr/>
      </dsp:nvSpPr>
      <dsp:spPr>
        <a:xfrm>
          <a:off x="757428" y="1914363"/>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ECF1C3-B25D-4919-A27A-76E121BD5AAE}">
      <dsp:nvSpPr>
        <dsp:cNvPr id="0" name=""/>
        <dsp:cNvSpPr/>
      </dsp:nvSpPr>
      <dsp:spPr>
        <a:xfrm>
          <a:off x="1111960" y="2835499"/>
          <a:ext cx="7740932"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latin typeface="微软雅黑 Light" panose="020B0502040204020203" pitchFamily="34" charset="-122"/>
              <a:ea typeface="微软雅黑 Light" panose="020B0502040204020203" pitchFamily="34" charset="-122"/>
            </a:rPr>
            <a:t>外出与返回</a:t>
          </a:r>
          <a:r>
            <a:rPr lang="en-US" altLang="zh-CN" sz="2300" b="1" kern="1200" dirty="0">
              <a:latin typeface="微软雅黑 Light" panose="020B0502040204020203" pitchFamily="34" charset="-122"/>
              <a:ea typeface="微软雅黑 Light" panose="020B0502040204020203" pitchFamily="34" charset="-122"/>
            </a:rPr>
            <a:t>—</a:t>
          </a:r>
          <a:r>
            <a:rPr lang="zh-CN" altLang="en-US" sz="2300" b="1" kern="1200" dirty="0">
              <a:latin typeface="微软雅黑 Light" panose="020B0502040204020203" pitchFamily="34" charset="-122"/>
              <a:ea typeface="微软雅黑 Light" panose="020B0502040204020203" pitchFamily="34" charset="-122"/>
            </a:rPr>
            <a:t>社会工程</a:t>
          </a:r>
        </a:p>
      </dsp:txBody>
      <dsp:txXfrm>
        <a:off x="1111960" y="2835499"/>
        <a:ext cx="7740932" cy="567250"/>
      </dsp:txXfrm>
    </dsp:sp>
    <dsp:sp modelId="{4A0D2ACB-6CAE-4357-A621-8CF20378AAC3}">
      <dsp:nvSpPr>
        <dsp:cNvPr id="0" name=""/>
        <dsp:cNvSpPr/>
      </dsp:nvSpPr>
      <dsp:spPr>
        <a:xfrm>
          <a:off x="757428" y="2764593"/>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F9ED4BE-9857-484E-81F4-7532E1A6C39E}">
      <dsp:nvSpPr>
        <dsp:cNvPr id="0" name=""/>
        <dsp:cNvSpPr/>
      </dsp:nvSpPr>
      <dsp:spPr>
        <a:xfrm>
          <a:off x="898594" y="3686267"/>
          <a:ext cx="7954298"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sz="2300" b="1" kern="1200" dirty="0">
              <a:latin typeface="微软雅黑 Light" panose="020B0502040204020203" pitchFamily="34" charset="-122"/>
              <a:ea typeface="微软雅黑 Light" panose="020B0502040204020203" pitchFamily="34" charset="-122"/>
            </a:rPr>
            <a:t>—</a:t>
          </a:r>
          <a:r>
            <a:rPr lang="zh-CN" altLang="en-US" sz="2300" b="1" kern="1200" dirty="0">
              <a:latin typeface="微软雅黑 Light" panose="020B0502040204020203" pitchFamily="34" charset="-122"/>
              <a:ea typeface="微软雅黑 Light" panose="020B0502040204020203" pitchFamily="34" charset="-122"/>
            </a:rPr>
            <a:t>数据安全保护与电子取证</a:t>
          </a:r>
        </a:p>
      </dsp:txBody>
      <dsp:txXfrm>
        <a:off x="898594" y="3686267"/>
        <a:ext cx="7954298" cy="567250"/>
      </dsp:txXfrm>
    </dsp:sp>
    <dsp:sp modelId="{DDE53487-02C6-4C1C-85A6-F25E9501C30D}">
      <dsp:nvSpPr>
        <dsp:cNvPr id="0" name=""/>
        <dsp:cNvSpPr/>
      </dsp:nvSpPr>
      <dsp:spPr>
        <a:xfrm>
          <a:off x="544063" y="3615361"/>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D484B8A-91B8-42AD-A8D9-855F15A5C9EE}">
      <dsp:nvSpPr>
        <dsp:cNvPr id="0" name=""/>
        <dsp:cNvSpPr/>
      </dsp:nvSpPr>
      <dsp:spPr>
        <a:xfrm>
          <a:off x="431992" y="4537036"/>
          <a:ext cx="8420900"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sp:txBody>
      <dsp:txXfrm>
        <a:off x="431992" y="4537036"/>
        <a:ext cx="8420900" cy="567250"/>
      </dsp:txXfrm>
    </dsp:sp>
    <dsp:sp modelId="{25D761FC-75CD-46B8-A450-480EAE739C17}">
      <dsp:nvSpPr>
        <dsp:cNvPr id="0" name=""/>
        <dsp:cNvSpPr/>
      </dsp:nvSpPr>
      <dsp:spPr>
        <a:xfrm>
          <a:off x="77460" y="4466129"/>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D81A0-1ABC-418F-A0F5-70FE4F37FB1B}">
      <dsp:nvSpPr>
        <dsp:cNvPr id="0" name=""/>
        <dsp:cNvSpPr/>
      </dsp:nvSpPr>
      <dsp:spPr>
        <a:xfrm>
          <a:off x="-6092307" y="-932139"/>
          <a:ext cx="7252298" cy="7252298"/>
        </a:xfrm>
        <a:prstGeom prst="blockArc">
          <a:avLst>
            <a:gd name="adj1" fmla="val 18900000"/>
            <a:gd name="adj2" fmla="val 2700000"/>
            <a:gd name="adj3" fmla="val 298"/>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E4CFCEB-1C7B-4E1A-B67D-B70FB2CDAF9D}">
      <dsp:nvSpPr>
        <dsp:cNvPr id="0" name=""/>
        <dsp:cNvSpPr/>
      </dsp:nvSpPr>
      <dsp:spPr>
        <a:xfrm>
          <a:off x="431992" y="283733"/>
          <a:ext cx="8420900"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sz="2300" b="1" kern="1200">
              <a:effectLst/>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工作环境与物理安全</a:t>
          </a:r>
          <a:endPar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sp:txBody>
      <dsp:txXfrm>
        <a:off x="431992" y="283733"/>
        <a:ext cx="8420900" cy="567250"/>
      </dsp:txXfrm>
    </dsp:sp>
    <dsp:sp modelId="{7047C4E3-85AE-487B-AD7D-F4CE053BCFA7}">
      <dsp:nvSpPr>
        <dsp:cNvPr id="0" name=""/>
        <dsp:cNvSpPr/>
      </dsp:nvSpPr>
      <dsp:spPr>
        <a:xfrm>
          <a:off x="77460" y="212826"/>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9E0BCB5-C42F-457D-97BB-1D8778570C8E}">
      <dsp:nvSpPr>
        <dsp:cNvPr id="0" name=""/>
        <dsp:cNvSpPr/>
      </dsp:nvSpPr>
      <dsp:spPr>
        <a:xfrm>
          <a:off x="898594" y="1134501"/>
          <a:ext cx="7954298"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sz="2300" b="1" kern="1200">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系统和软件、邮件、密码、个人隐私</a:t>
          </a:r>
          <a:endParaRPr lang="zh-CN" altLang="en-US" sz="2300" b="1" kern="1200" dirty="0">
            <a:latin typeface="微软雅黑 Light" panose="020B0502040204020203" pitchFamily="34" charset="-122"/>
            <a:ea typeface="微软雅黑 Light" panose="020B0502040204020203" pitchFamily="34" charset="-122"/>
          </a:endParaRPr>
        </a:p>
      </dsp:txBody>
      <dsp:txXfrm>
        <a:off x="898594" y="1134501"/>
        <a:ext cx="7954298" cy="567250"/>
      </dsp:txXfrm>
    </dsp:sp>
    <dsp:sp modelId="{17CF269A-DE81-44B2-AF61-6261FBE9FE33}">
      <dsp:nvSpPr>
        <dsp:cNvPr id="0" name=""/>
        <dsp:cNvSpPr/>
      </dsp:nvSpPr>
      <dsp:spPr>
        <a:xfrm>
          <a:off x="544063" y="1063595"/>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0CCFC4A-7CB8-424E-88DB-F5001D80C62F}">
      <dsp:nvSpPr>
        <dsp:cNvPr id="0" name=""/>
        <dsp:cNvSpPr/>
      </dsp:nvSpPr>
      <dsp:spPr>
        <a:xfrm>
          <a:off x="1111960" y="1985269"/>
          <a:ext cx="7740932"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sz="2300" b="1" kern="1200">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手机安全</a:t>
          </a:r>
          <a:endParaRPr lang="zh-CN" altLang="en-US" sz="2300" b="1" kern="1200" dirty="0">
            <a:latin typeface="微软雅黑 Light" panose="020B0502040204020203" pitchFamily="34" charset="-122"/>
            <a:ea typeface="微软雅黑 Light" panose="020B0502040204020203" pitchFamily="34" charset="-122"/>
          </a:endParaRPr>
        </a:p>
      </dsp:txBody>
      <dsp:txXfrm>
        <a:off x="1111960" y="1985269"/>
        <a:ext cx="7740932" cy="567250"/>
      </dsp:txXfrm>
    </dsp:sp>
    <dsp:sp modelId="{631F3D13-9A6B-4274-B3B6-40FB95695938}">
      <dsp:nvSpPr>
        <dsp:cNvPr id="0" name=""/>
        <dsp:cNvSpPr/>
      </dsp:nvSpPr>
      <dsp:spPr>
        <a:xfrm>
          <a:off x="757428" y="1914363"/>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ECF1C3-B25D-4919-A27A-76E121BD5AAE}">
      <dsp:nvSpPr>
        <dsp:cNvPr id="0" name=""/>
        <dsp:cNvSpPr/>
      </dsp:nvSpPr>
      <dsp:spPr>
        <a:xfrm>
          <a:off x="1111960" y="2835499"/>
          <a:ext cx="7740932"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solidFill>
                <a:srgbClr val="FF0000"/>
              </a:solidFill>
              <a:latin typeface="微软雅黑 Light" panose="020B0502040204020203" pitchFamily="34" charset="-122"/>
              <a:ea typeface="微软雅黑 Light" panose="020B0502040204020203" pitchFamily="34" charset="-122"/>
            </a:rPr>
            <a:t>外出与返回</a:t>
          </a:r>
          <a:r>
            <a:rPr lang="en-US" altLang="zh-CN" sz="2300" b="1" kern="1200" dirty="0">
              <a:solidFill>
                <a:srgbClr val="FF0000"/>
              </a:solidFill>
              <a:latin typeface="微软雅黑 Light" panose="020B0502040204020203" pitchFamily="34" charset="-122"/>
              <a:ea typeface="微软雅黑 Light" panose="020B0502040204020203" pitchFamily="34" charset="-122"/>
            </a:rPr>
            <a:t>—</a:t>
          </a:r>
          <a:r>
            <a:rPr lang="zh-CN" altLang="en-US" sz="2300" b="1" kern="1200" dirty="0">
              <a:solidFill>
                <a:srgbClr val="FF0000"/>
              </a:solidFill>
              <a:latin typeface="微软雅黑 Light" panose="020B0502040204020203" pitchFamily="34" charset="-122"/>
              <a:ea typeface="微软雅黑 Light" panose="020B0502040204020203" pitchFamily="34" charset="-122"/>
            </a:rPr>
            <a:t>社会工程</a:t>
          </a:r>
        </a:p>
      </dsp:txBody>
      <dsp:txXfrm>
        <a:off x="1111960" y="2835499"/>
        <a:ext cx="7740932" cy="567250"/>
      </dsp:txXfrm>
    </dsp:sp>
    <dsp:sp modelId="{4A0D2ACB-6CAE-4357-A621-8CF20378AAC3}">
      <dsp:nvSpPr>
        <dsp:cNvPr id="0" name=""/>
        <dsp:cNvSpPr/>
      </dsp:nvSpPr>
      <dsp:spPr>
        <a:xfrm>
          <a:off x="757428" y="2764593"/>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F9ED4BE-9857-484E-81F4-7532E1A6C39E}">
      <dsp:nvSpPr>
        <dsp:cNvPr id="0" name=""/>
        <dsp:cNvSpPr/>
      </dsp:nvSpPr>
      <dsp:spPr>
        <a:xfrm>
          <a:off x="898594" y="3686267"/>
          <a:ext cx="7954298"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sz="2300" b="1" kern="1200" dirty="0">
              <a:latin typeface="微软雅黑 Light" panose="020B0502040204020203" pitchFamily="34" charset="-122"/>
              <a:ea typeface="微软雅黑 Light" panose="020B0502040204020203" pitchFamily="34" charset="-122"/>
            </a:rPr>
            <a:t>—</a:t>
          </a:r>
          <a:r>
            <a:rPr lang="zh-CN" altLang="en-US" sz="2300" b="1" kern="1200" dirty="0">
              <a:latin typeface="微软雅黑 Light" panose="020B0502040204020203" pitchFamily="34" charset="-122"/>
              <a:ea typeface="微软雅黑 Light" panose="020B0502040204020203" pitchFamily="34" charset="-122"/>
            </a:rPr>
            <a:t>数据安全保护与电子取证</a:t>
          </a:r>
        </a:p>
      </dsp:txBody>
      <dsp:txXfrm>
        <a:off x="898594" y="3686267"/>
        <a:ext cx="7954298" cy="567250"/>
      </dsp:txXfrm>
    </dsp:sp>
    <dsp:sp modelId="{DDE53487-02C6-4C1C-85A6-F25E9501C30D}">
      <dsp:nvSpPr>
        <dsp:cNvPr id="0" name=""/>
        <dsp:cNvSpPr/>
      </dsp:nvSpPr>
      <dsp:spPr>
        <a:xfrm>
          <a:off x="544063" y="3615361"/>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D484B8A-91B8-42AD-A8D9-855F15A5C9EE}">
      <dsp:nvSpPr>
        <dsp:cNvPr id="0" name=""/>
        <dsp:cNvSpPr/>
      </dsp:nvSpPr>
      <dsp:spPr>
        <a:xfrm>
          <a:off x="431992" y="4537036"/>
          <a:ext cx="8420900"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sp:txBody>
      <dsp:txXfrm>
        <a:off x="431992" y="4537036"/>
        <a:ext cx="8420900" cy="567250"/>
      </dsp:txXfrm>
    </dsp:sp>
    <dsp:sp modelId="{25D761FC-75CD-46B8-A450-480EAE739C17}">
      <dsp:nvSpPr>
        <dsp:cNvPr id="0" name=""/>
        <dsp:cNvSpPr/>
      </dsp:nvSpPr>
      <dsp:spPr>
        <a:xfrm>
          <a:off x="77460" y="4466129"/>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D81A0-1ABC-418F-A0F5-70FE4F37FB1B}">
      <dsp:nvSpPr>
        <dsp:cNvPr id="0" name=""/>
        <dsp:cNvSpPr/>
      </dsp:nvSpPr>
      <dsp:spPr>
        <a:xfrm>
          <a:off x="-6092307" y="-932139"/>
          <a:ext cx="7252298" cy="7252298"/>
        </a:xfrm>
        <a:prstGeom prst="blockArc">
          <a:avLst>
            <a:gd name="adj1" fmla="val 18900000"/>
            <a:gd name="adj2" fmla="val 2700000"/>
            <a:gd name="adj3" fmla="val 298"/>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E4CFCEB-1C7B-4E1A-B67D-B70FB2CDAF9D}">
      <dsp:nvSpPr>
        <dsp:cNvPr id="0" name=""/>
        <dsp:cNvSpPr/>
      </dsp:nvSpPr>
      <dsp:spPr>
        <a:xfrm>
          <a:off x="431992" y="283733"/>
          <a:ext cx="8420900"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sz="2300" b="1" kern="1200">
              <a:effectLst/>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工作环境与物理安全</a:t>
          </a:r>
          <a:endPar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sp:txBody>
      <dsp:txXfrm>
        <a:off x="431992" y="283733"/>
        <a:ext cx="8420900" cy="567250"/>
      </dsp:txXfrm>
    </dsp:sp>
    <dsp:sp modelId="{7047C4E3-85AE-487B-AD7D-F4CE053BCFA7}">
      <dsp:nvSpPr>
        <dsp:cNvPr id="0" name=""/>
        <dsp:cNvSpPr/>
      </dsp:nvSpPr>
      <dsp:spPr>
        <a:xfrm>
          <a:off x="77460" y="212826"/>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9E0BCB5-C42F-457D-97BB-1D8778570C8E}">
      <dsp:nvSpPr>
        <dsp:cNvPr id="0" name=""/>
        <dsp:cNvSpPr/>
      </dsp:nvSpPr>
      <dsp:spPr>
        <a:xfrm>
          <a:off x="898594" y="1134501"/>
          <a:ext cx="7954298"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sz="2300" b="1" kern="1200">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系统和软件、邮件、密码、个人隐私</a:t>
          </a:r>
          <a:endParaRPr lang="zh-CN" altLang="en-US" sz="2300" b="1" kern="1200" dirty="0">
            <a:latin typeface="微软雅黑 Light" panose="020B0502040204020203" pitchFamily="34" charset="-122"/>
            <a:ea typeface="微软雅黑 Light" panose="020B0502040204020203" pitchFamily="34" charset="-122"/>
          </a:endParaRPr>
        </a:p>
      </dsp:txBody>
      <dsp:txXfrm>
        <a:off x="898594" y="1134501"/>
        <a:ext cx="7954298" cy="567250"/>
      </dsp:txXfrm>
    </dsp:sp>
    <dsp:sp modelId="{17CF269A-DE81-44B2-AF61-6261FBE9FE33}">
      <dsp:nvSpPr>
        <dsp:cNvPr id="0" name=""/>
        <dsp:cNvSpPr/>
      </dsp:nvSpPr>
      <dsp:spPr>
        <a:xfrm>
          <a:off x="544063" y="1063595"/>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0CCFC4A-7CB8-424E-88DB-F5001D80C62F}">
      <dsp:nvSpPr>
        <dsp:cNvPr id="0" name=""/>
        <dsp:cNvSpPr/>
      </dsp:nvSpPr>
      <dsp:spPr>
        <a:xfrm>
          <a:off x="1111960" y="1985269"/>
          <a:ext cx="7740932"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sz="2300" b="1" kern="1200">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手机安全</a:t>
          </a:r>
          <a:endParaRPr lang="zh-CN" altLang="en-US" sz="2300" b="1" kern="1200" dirty="0">
            <a:latin typeface="微软雅黑 Light" panose="020B0502040204020203" pitchFamily="34" charset="-122"/>
            <a:ea typeface="微软雅黑 Light" panose="020B0502040204020203" pitchFamily="34" charset="-122"/>
          </a:endParaRPr>
        </a:p>
      </dsp:txBody>
      <dsp:txXfrm>
        <a:off x="1111960" y="1985269"/>
        <a:ext cx="7740932" cy="567250"/>
      </dsp:txXfrm>
    </dsp:sp>
    <dsp:sp modelId="{631F3D13-9A6B-4274-B3B6-40FB95695938}">
      <dsp:nvSpPr>
        <dsp:cNvPr id="0" name=""/>
        <dsp:cNvSpPr/>
      </dsp:nvSpPr>
      <dsp:spPr>
        <a:xfrm>
          <a:off x="757428" y="1914363"/>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ECF1C3-B25D-4919-A27A-76E121BD5AAE}">
      <dsp:nvSpPr>
        <dsp:cNvPr id="0" name=""/>
        <dsp:cNvSpPr/>
      </dsp:nvSpPr>
      <dsp:spPr>
        <a:xfrm>
          <a:off x="1111960" y="2835499"/>
          <a:ext cx="7740932"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latin typeface="微软雅黑 Light" panose="020B0502040204020203" pitchFamily="34" charset="-122"/>
              <a:ea typeface="微软雅黑 Light" panose="020B0502040204020203" pitchFamily="34" charset="-122"/>
            </a:rPr>
            <a:t>外出与返回</a:t>
          </a:r>
          <a:r>
            <a:rPr lang="en-US" altLang="zh-CN" sz="2300" b="1" kern="1200" dirty="0">
              <a:latin typeface="微软雅黑 Light" panose="020B0502040204020203" pitchFamily="34" charset="-122"/>
              <a:ea typeface="微软雅黑 Light" panose="020B0502040204020203" pitchFamily="34" charset="-122"/>
            </a:rPr>
            <a:t>—</a:t>
          </a:r>
          <a:r>
            <a:rPr lang="zh-CN" altLang="en-US" sz="2300" b="1" kern="1200" dirty="0">
              <a:latin typeface="微软雅黑 Light" panose="020B0502040204020203" pitchFamily="34" charset="-122"/>
              <a:ea typeface="微软雅黑 Light" panose="020B0502040204020203" pitchFamily="34" charset="-122"/>
            </a:rPr>
            <a:t>社会工程</a:t>
          </a:r>
        </a:p>
      </dsp:txBody>
      <dsp:txXfrm>
        <a:off x="1111960" y="2835499"/>
        <a:ext cx="7740932" cy="567250"/>
      </dsp:txXfrm>
    </dsp:sp>
    <dsp:sp modelId="{4A0D2ACB-6CAE-4357-A621-8CF20378AAC3}">
      <dsp:nvSpPr>
        <dsp:cNvPr id="0" name=""/>
        <dsp:cNvSpPr/>
      </dsp:nvSpPr>
      <dsp:spPr>
        <a:xfrm>
          <a:off x="757428" y="2764593"/>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F9ED4BE-9857-484E-81F4-7532E1A6C39E}">
      <dsp:nvSpPr>
        <dsp:cNvPr id="0" name=""/>
        <dsp:cNvSpPr/>
      </dsp:nvSpPr>
      <dsp:spPr>
        <a:xfrm>
          <a:off x="898594" y="3686267"/>
          <a:ext cx="7954298"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sz="2300" b="1" kern="1200" dirty="0">
              <a:solidFill>
                <a:srgbClr val="FF0000"/>
              </a:solidFill>
              <a:latin typeface="微软雅黑 Light" panose="020B0502040204020203" pitchFamily="34" charset="-122"/>
              <a:ea typeface="微软雅黑 Light" panose="020B0502040204020203" pitchFamily="34" charset="-122"/>
            </a:rPr>
            <a:t>—</a:t>
          </a:r>
          <a:r>
            <a:rPr lang="zh-CN" altLang="en-US" sz="2300" b="1" kern="1200" dirty="0">
              <a:solidFill>
                <a:srgbClr val="FF0000"/>
              </a:solidFill>
              <a:latin typeface="微软雅黑 Light" panose="020B0502040204020203" pitchFamily="34" charset="-122"/>
              <a:ea typeface="微软雅黑 Light" panose="020B0502040204020203" pitchFamily="34" charset="-122"/>
            </a:rPr>
            <a:t>数据安全保护与电子取证</a:t>
          </a:r>
        </a:p>
      </dsp:txBody>
      <dsp:txXfrm>
        <a:off x="898594" y="3686267"/>
        <a:ext cx="7954298" cy="567250"/>
      </dsp:txXfrm>
    </dsp:sp>
    <dsp:sp modelId="{DDE53487-02C6-4C1C-85A6-F25E9501C30D}">
      <dsp:nvSpPr>
        <dsp:cNvPr id="0" name=""/>
        <dsp:cNvSpPr/>
      </dsp:nvSpPr>
      <dsp:spPr>
        <a:xfrm>
          <a:off x="544063" y="3615361"/>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D484B8A-91B8-42AD-A8D9-855F15A5C9EE}">
      <dsp:nvSpPr>
        <dsp:cNvPr id="0" name=""/>
        <dsp:cNvSpPr/>
      </dsp:nvSpPr>
      <dsp:spPr>
        <a:xfrm>
          <a:off x="431992" y="4537036"/>
          <a:ext cx="8420900"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sp:txBody>
      <dsp:txXfrm>
        <a:off x="431992" y="4537036"/>
        <a:ext cx="8420900" cy="567250"/>
      </dsp:txXfrm>
    </dsp:sp>
    <dsp:sp modelId="{25D761FC-75CD-46B8-A450-480EAE739C17}">
      <dsp:nvSpPr>
        <dsp:cNvPr id="0" name=""/>
        <dsp:cNvSpPr/>
      </dsp:nvSpPr>
      <dsp:spPr>
        <a:xfrm>
          <a:off x="77460" y="4466129"/>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D81A0-1ABC-418F-A0F5-70FE4F37FB1B}">
      <dsp:nvSpPr>
        <dsp:cNvPr id="0" name=""/>
        <dsp:cNvSpPr/>
      </dsp:nvSpPr>
      <dsp:spPr>
        <a:xfrm>
          <a:off x="-6092307" y="-932139"/>
          <a:ext cx="7252298" cy="7252298"/>
        </a:xfrm>
        <a:prstGeom prst="blockArc">
          <a:avLst>
            <a:gd name="adj1" fmla="val 18900000"/>
            <a:gd name="adj2" fmla="val 2700000"/>
            <a:gd name="adj3" fmla="val 298"/>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E4CFCEB-1C7B-4E1A-B67D-B70FB2CDAF9D}">
      <dsp:nvSpPr>
        <dsp:cNvPr id="0" name=""/>
        <dsp:cNvSpPr/>
      </dsp:nvSpPr>
      <dsp:spPr>
        <a:xfrm>
          <a:off x="431992" y="283733"/>
          <a:ext cx="8420900"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工作工位</a:t>
          </a:r>
          <a:r>
            <a:rPr lang="en-US" altLang="zh-CN" sz="2300" b="1" kern="1200">
              <a:effectLst/>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工作环境与物理安全</a:t>
          </a:r>
          <a:endPar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dsp:txBody>
      <dsp:txXfrm>
        <a:off x="431992" y="283733"/>
        <a:ext cx="8420900" cy="567250"/>
      </dsp:txXfrm>
    </dsp:sp>
    <dsp:sp modelId="{7047C4E3-85AE-487B-AD7D-F4CE053BCFA7}">
      <dsp:nvSpPr>
        <dsp:cNvPr id="0" name=""/>
        <dsp:cNvSpPr/>
      </dsp:nvSpPr>
      <dsp:spPr>
        <a:xfrm>
          <a:off x="77460" y="212826"/>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9E0BCB5-C42F-457D-97BB-1D8778570C8E}">
      <dsp:nvSpPr>
        <dsp:cNvPr id="0" name=""/>
        <dsp:cNvSpPr/>
      </dsp:nvSpPr>
      <dsp:spPr>
        <a:xfrm>
          <a:off x="898594" y="1134501"/>
          <a:ext cx="7954298"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a:t>
          </a:r>
          <a:r>
            <a:rPr lang="en-US" altLang="zh-CN" sz="2300" b="1" kern="1200">
              <a:latin typeface="微软雅黑 Light" panose="020B0502040204020203" pitchFamily="34" charset="-122"/>
              <a:ea typeface="微软雅黑 Light" panose="020B0502040204020203" pitchFamily="34" charset="-122"/>
            </a:rPr>
            <a:t>—</a:t>
          </a:r>
          <a:r>
            <a:rPr lang="zh-CN" altLang="en-US" sz="2300" b="1" kern="1200">
              <a:latin typeface="微软雅黑 Light" panose="020B0502040204020203" pitchFamily="34" charset="-122"/>
              <a:ea typeface="微软雅黑 Light" panose="020B0502040204020203" pitchFamily="34" charset="-122"/>
            </a:rPr>
            <a:t>系统和软件、邮件、密码、个人隐私</a:t>
          </a:r>
          <a:endParaRPr lang="zh-CN" altLang="en-US" sz="2300" b="1" kern="1200" dirty="0">
            <a:latin typeface="微软雅黑 Light" panose="020B0502040204020203" pitchFamily="34" charset="-122"/>
            <a:ea typeface="微软雅黑 Light" panose="020B0502040204020203" pitchFamily="34" charset="-122"/>
          </a:endParaRPr>
        </a:p>
      </dsp:txBody>
      <dsp:txXfrm>
        <a:off x="898594" y="1134501"/>
        <a:ext cx="7954298" cy="567250"/>
      </dsp:txXfrm>
    </dsp:sp>
    <dsp:sp modelId="{17CF269A-DE81-44B2-AF61-6261FBE9FE33}">
      <dsp:nvSpPr>
        <dsp:cNvPr id="0" name=""/>
        <dsp:cNvSpPr/>
      </dsp:nvSpPr>
      <dsp:spPr>
        <a:xfrm>
          <a:off x="544063" y="1063595"/>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0CCFC4A-7CB8-424E-88DB-F5001D80C62F}">
      <dsp:nvSpPr>
        <dsp:cNvPr id="0" name=""/>
        <dsp:cNvSpPr/>
      </dsp:nvSpPr>
      <dsp:spPr>
        <a:xfrm>
          <a:off x="1111960" y="1985269"/>
          <a:ext cx="7740932"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午餐休息</a:t>
          </a:r>
          <a:r>
            <a:rPr lang="en-US" altLang="zh-CN"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sz="2300" b="1" kern="1200" dirty="0">
              <a:latin typeface="微软雅黑 Light" panose="020B0502040204020203" pitchFamily="34" charset="-122"/>
              <a:ea typeface="微软雅黑 Light" panose="020B0502040204020203" pitchFamily="34" charset="-122"/>
            </a:rPr>
            <a:t>手机安全</a:t>
          </a:r>
        </a:p>
      </dsp:txBody>
      <dsp:txXfrm>
        <a:off x="1111960" y="1985269"/>
        <a:ext cx="7740932" cy="567250"/>
      </dsp:txXfrm>
    </dsp:sp>
    <dsp:sp modelId="{631F3D13-9A6B-4274-B3B6-40FB95695938}">
      <dsp:nvSpPr>
        <dsp:cNvPr id="0" name=""/>
        <dsp:cNvSpPr/>
      </dsp:nvSpPr>
      <dsp:spPr>
        <a:xfrm>
          <a:off x="757428" y="1914363"/>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ECF1C3-B25D-4919-A27A-76E121BD5AAE}">
      <dsp:nvSpPr>
        <dsp:cNvPr id="0" name=""/>
        <dsp:cNvSpPr/>
      </dsp:nvSpPr>
      <dsp:spPr>
        <a:xfrm>
          <a:off x="1111960" y="2835499"/>
          <a:ext cx="7740932"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latin typeface="微软雅黑 Light" panose="020B0502040204020203" pitchFamily="34" charset="-122"/>
              <a:ea typeface="微软雅黑 Light" panose="020B0502040204020203" pitchFamily="34" charset="-122"/>
            </a:rPr>
            <a:t>外出与返回</a:t>
          </a:r>
          <a:r>
            <a:rPr lang="en-US" altLang="zh-CN" sz="2300" b="1" kern="1200" dirty="0">
              <a:latin typeface="微软雅黑 Light" panose="020B0502040204020203" pitchFamily="34" charset="-122"/>
              <a:ea typeface="微软雅黑 Light" panose="020B0502040204020203" pitchFamily="34" charset="-122"/>
            </a:rPr>
            <a:t>—</a:t>
          </a:r>
          <a:r>
            <a:rPr lang="zh-CN" altLang="en-US" sz="2300" b="1" kern="1200" dirty="0">
              <a:latin typeface="微软雅黑 Light" panose="020B0502040204020203" pitchFamily="34" charset="-122"/>
              <a:ea typeface="微软雅黑 Light" panose="020B0502040204020203" pitchFamily="34" charset="-122"/>
            </a:rPr>
            <a:t>社会工程</a:t>
          </a:r>
        </a:p>
      </dsp:txBody>
      <dsp:txXfrm>
        <a:off x="1111960" y="2835499"/>
        <a:ext cx="7740932" cy="567250"/>
      </dsp:txXfrm>
    </dsp:sp>
    <dsp:sp modelId="{4A0D2ACB-6CAE-4357-A621-8CF20378AAC3}">
      <dsp:nvSpPr>
        <dsp:cNvPr id="0" name=""/>
        <dsp:cNvSpPr/>
      </dsp:nvSpPr>
      <dsp:spPr>
        <a:xfrm>
          <a:off x="757428" y="2764593"/>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F9ED4BE-9857-484E-81F4-7532E1A6C39E}">
      <dsp:nvSpPr>
        <dsp:cNvPr id="0" name=""/>
        <dsp:cNvSpPr/>
      </dsp:nvSpPr>
      <dsp:spPr>
        <a:xfrm>
          <a:off x="898594" y="3686267"/>
          <a:ext cx="7954298"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计算机故障</a:t>
          </a:r>
          <a:r>
            <a:rPr lang="en-US" altLang="zh-CN" sz="2300" b="1" kern="1200" dirty="0">
              <a:latin typeface="微软雅黑 Light" panose="020B0502040204020203" pitchFamily="34" charset="-122"/>
              <a:ea typeface="微软雅黑 Light" panose="020B0502040204020203" pitchFamily="34" charset="-122"/>
            </a:rPr>
            <a:t>—</a:t>
          </a:r>
          <a:r>
            <a:rPr lang="zh-CN" altLang="en-US" sz="2300" b="1" kern="1200" dirty="0">
              <a:latin typeface="微软雅黑 Light" panose="020B0502040204020203" pitchFamily="34" charset="-122"/>
              <a:ea typeface="微软雅黑 Light" panose="020B0502040204020203" pitchFamily="34" charset="-122"/>
            </a:rPr>
            <a:t>数据安全保护与电子取证</a:t>
          </a:r>
        </a:p>
      </dsp:txBody>
      <dsp:txXfrm>
        <a:off x="898594" y="3686267"/>
        <a:ext cx="7954298" cy="567250"/>
      </dsp:txXfrm>
    </dsp:sp>
    <dsp:sp modelId="{DDE53487-02C6-4C1C-85A6-F25E9501C30D}">
      <dsp:nvSpPr>
        <dsp:cNvPr id="0" name=""/>
        <dsp:cNvSpPr/>
      </dsp:nvSpPr>
      <dsp:spPr>
        <a:xfrm>
          <a:off x="544063" y="3615361"/>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D484B8A-91B8-42AD-A8D9-855F15A5C9EE}">
      <dsp:nvSpPr>
        <dsp:cNvPr id="0" name=""/>
        <dsp:cNvSpPr/>
      </dsp:nvSpPr>
      <dsp:spPr>
        <a:xfrm>
          <a:off x="431992" y="4537036"/>
          <a:ext cx="8420900" cy="5672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025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b="1" kern="1200"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下班回家（物联网）与出差旅途</a:t>
          </a:r>
        </a:p>
      </dsp:txBody>
      <dsp:txXfrm>
        <a:off x="431992" y="4537036"/>
        <a:ext cx="8420900" cy="567250"/>
      </dsp:txXfrm>
    </dsp:sp>
    <dsp:sp modelId="{25D761FC-75CD-46B8-A450-480EAE739C17}">
      <dsp:nvSpPr>
        <dsp:cNvPr id="0" name=""/>
        <dsp:cNvSpPr/>
      </dsp:nvSpPr>
      <dsp:spPr>
        <a:xfrm>
          <a:off x="77460" y="4466129"/>
          <a:ext cx="709063" cy="709063"/>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2">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3">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4">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5">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6">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3">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4">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5">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6">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7">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616038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3</a:t>
            </a:fld>
            <a:endParaRPr lang="zh-CN" altLang="en-US"/>
          </a:p>
        </p:txBody>
      </p:sp>
    </p:spTree>
    <p:extLst>
      <p:ext uri="{BB962C8B-B14F-4D97-AF65-F5344CB8AC3E}">
        <p14:creationId xmlns:p14="http://schemas.microsoft.com/office/powerpoint/2010/main" val="20395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在这个场景中，我们将从系统和软件、邮件、密码和个人隐私这几个方面来探讨在使用计算机时应该注意的地方。</a:t>
            </a:r>
            <a:endParaRPr lang="en-US" altLang="zh-CN"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12</a:t>
            </a:fld>
            <a:endParaRPr lang="zh-CN" altLang="en-US"/>
          </a:p>
        </p:txBody>
      </p:sp>
    </p:spTree>
    <p:extLst>
      <p:ext uri="{BB962C8B-B14F-4D97-AF65-F5344CB8AC3E}">
        <p14:creationId xmlns:p14="http://schemas.microsoft.com/office/powerpoint/2010/main" val="3963759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计算机包括了太多的知识，但是我们可以从它是否联网来作为界限去讨论它的安全问题。</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13</a:t>
            </a:fld>
            <a:endParaRPr lang="zh-CN" altLang="en-US"/>
          </a:p>
        </p:txBody>
      </p:sp>
    </p:spTree>
    <p:extLst>
      <p:ext uri="{BB962C8B-B14F-4D97-AF65-F5344CB8AC3E}">
        <p14:creationId xmlns:p14="http://schemas.microsoft.com/office/powerpoint/2010/main" val="3793157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在计算机没有联网时，我们主要就是要关注它是不是装了杀毒软件。</a:t>
            </a:r>
            <a:endParaRPr lang="en-US" altLang="zh-CN" dirty="0"/>
          </a:p>
          <a:p>
            <a:r>
              <a:rPr lang="zh-CN" altLang="en-US" dirty="0"/>
              <a:t>有没有打开防火墙，还要注意我们要尽量使用正版系统和软件。其实我们现在工作中的计算机难免要连接互联网，所以这些</a:t>
            </a:r>
            <a:endParaRPr lang="en-US" altLang="zh-CN" dirty="0"/>
          </a:p>
          <a:p>
            <a:r>
              <a:rPr lang="zh-CN" altLang="en-US" dirty="0"/>
              <a:t>检查工作也是为了联网准备的。</a:t>
            </a:r>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14</a:t>
            </a:fld>
            <a:endParaRPr lang="zh-CN" altLang="en-US"/>
          </a:p>
        </p:txBody>
      </p:sp>
    </p:spTree>
    <p:extLst>
      <p:ext uri="{BB962C8B-B14F-4D97-AF65-F5344CB8AC3E}">
        <p14:creationId xmlns:p14="http://schemas.microsoft.com/office/powerpoint/2010/main" val="481649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eaLnBrk="0" hangingPunct="0">
              <a:lnSpc>
                <a:spcPct val="150000"/>
              </a:lnSpc>
              <a:spcBef>
                <a:spcPct val="30000"/>
              </a:spcBef>
              <a:buFont typeface="Wingdings" panose="05000000000000000000" pitchFamily="2" charset="2"/>
              <a:buChar char="p"/>
              <a:defRPr/>
            </a:pPr>
            <a:r>
              <a:rPr lang="zh-CN" altLang="en-US" dirty="0"/>
              <a:t>那么联网后我们又该注意什么呢？</a:t>
            </a:r>
            <a:r>
              <a:rPr lang="zh-CN" altLang="en-US" sz="1200" dirty="0">
                <a:solidFill>
                  <a:schemeClr val="bg1"/>
                </a:solidFill>
                <a:latin typeface="微软雅黑 Light" panose="020B0502040204020203" pitchFamily="34" charset="-122"/>
                <a:ea typeface="微软雅黑 Light" panose="020B0502040204020203" pitchFamily="34" charset="-122"/>
              </a:rPr>
              <a:t>检查系统更新和杀毒软件更新并安装</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marL="342900" lvl="0" indent="-342900" eaLnBrk="0" hangingPunct="0">
              <a:lnSpc>
                <a:spcPct val="150000"/>
              </a:lnSpc>
              <a:spcBef>
                <a:spcPct val="30000"/>
              </a:spcBef>
              <a:buFont typeface="Wingdings" panose="05000000000000000000" pitchFamily="2" charset="2"/>
              <a:buChar char="p"/>
              <a:defRPr/>
            </a:pPr>
            <a:r>
              <a:rPr lang="zh-CN" altLang="en-US" sz="1200" dirty="0">
                <a:solidFill>
                  <a:schemeClr val="bg1"/>
                </a:solidFill>
                <a:latin typeface="微软雅黑 Light" panose="020B0502040204020203" pitchFamily="34" charset="-122"/>
                <a:ea typeface="微软雅黑 Light" panose="020B0502040204020203" pitchFamily="34" charset="-122"/>
              </a:rPr>
              <a:t>需要安装各类软件，请到官方网站下载并核对</a:t>
            </a:r>
            <a:r>
              <a:rPr lang="en-US" altLang="zh-CN" sz="1200" dirty="0">
                <a:solidFill>
                  <a:schemeClr val="bg1"/>
                </a:solidFill>
                <a:latin typeface="微软雅黑 Light" panose="020B0502040204020203" pitchFamily="34" charset="-122"/>
                <a:ea typeface="微软雅黑 Light" panose="020B0502040204020203" pitchFamily="34" charset="-122"/>
              </a:rPr>
              <a:t>MD5</a:t>
            </a:r>
            <a:r>
              <a:rPr lang="zh-CN" altLang="en-US" sz="1200" dirty="0">
                <a:solidFill>
                  <a:schemeClr val="bg1"/>
                </a:solidFill>
                <a:latin typeface="微软雅黑 Light" panose="020B0502040204020203" pitchFamily="34" charset="-122"/>
                <a:ea typeface="微软雅黑 Light" panose="020B0502040204020203" pitchFamily="34" charset="-122"/>
              </a:rPr>
              <a:t>值以确定软件的真实性</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marL="342900" indent="-342900" defTabSz="914400" fontAlgn="auto">
              <a:lnSpc>
                <a:spcPct val="150000"/>
              </a:lnSpc>
              <a:spcBef>
                <a:spcPts val="0"/>
              </a:spcBef>
              <a:spcAft>
                <a:spcPts val="0"/>
              </a:spcAft>
              <a:buFont typeface="Wingdings" panose="05000000000000000000" pitchFamily="2" charset="2"/>
              <a:buChar char="p"/>
              <a:defRPr/>
            </a:pPr>
            <a:r>
              <a:rPr lang="zh-CN" altLang="en-US" sz="1200" dirty="0">
                <a:solidFill>
                  <a:schemeClr val="bg1"/>
                </a:solidFill>
                <a:latin typeface="微软雅黑 Light" panose="020B0502040204020203" pitchFamily="34" charset="-122"/>
                <a:ea typeface="微软雅黑 Light" panose="020B0502040204020203" pitchFamily="34" charset="-122"/>
              </a:rPr>
              <a:t>不要私自安装不明程序以免被植入后门</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marL="342900" indent="-342900" defTabSz="914400" fontAlgn="auto">
              <a:lnSpc>
                <a:spcPct val="150000"/>
              </a:lnSpc>
              <a:spcBef>
                <a:spcPts val="0"/>
              </a:spcBef>
              <a:spcAft>
                <a:spcPts val="0"/>
              </a:spcAft>
              <a:buFont typeface="Wingdings" panose="05000000000000000000" pitchFamily="2" charset="2"/>
              <a:buChar char="p"/>
              <a:defRPr/>
            </a:pPr>
            <a:r>
              <a:rPr lang="zh-CN" altLang="en-US" sz="1200" dirty="0">
                <a:solidFill>
                  <a:schemeClr val="bg1"/>
                </a:solidFill>
                <a:latin typeface="微软雅黑 Light" panose="020B0502040204020203" pitchFamily="34" charset="-122"/>
                <a:ea typeface="微软雅黑 Light" panose="020B0502040204020203" pitchFamily="34" charset="-122"/>
              </a:rPr>
              <a:t>对于莫名出现的软件和文件不要轻易打开，要及时做好杀毒工作来确认其是否还有病毒。</a:t>
            </a:r>
            <a:endParaRPr lang="zh-CN" altLang="en-US" sz="1100" dirty="0">
              <a:solidFill>
                <a:schemeClr val="bg1"/>
              </a:solidFill>
              <a:latin typeface="微软雅黑 Light" panose="020B0502040204020203" pitchFamily="34" charset="-122"/>
              <a:ea typeface="微软雅黑 Light" panose="020B0502040204020203" pitchFamily="34" charset="-122"/>
            </a:endParaRPr>
          </a:p>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15</a:t>
            </a:fld>
            <a:endParaRPr lang="zh-CN" altLang="en-US"/>
          </a:p>
        </p:txBody>
      </p:sp>
    </p:spTree>
    <p:extLst>
      <p:ext uri="{BB962C8B-B14F-4D97-AF65-F5344CB8AC3E}">
        <p14:creationId xmlns:p14="http://schemas.microsoft.com/office/powerpoint/2010/main" val="305394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上面的一些防范手段都会提到一个词，那就是病毒。那么在计算机中究竟什么是病毒呢？</a:t>
            </a:r>
            <a:endParaRPr lang="en-US" altLang="zh-CN" dirty="0"/>
          </a:p>
          <a:p>
            <a:r>
              <a:rPr lang="zh-CN" altLang="en-US" dirty="0"/>
              <a:t>我们的保护条例上是这么定义的。他有几个特点，第一就是破坏，然后是复制最后是传播。如果一个软件有了这些特性，那么我们就能识别出病毒。</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16</a:t>
            </a:fld>
            <a:endParaRPr lang="zh-CN" altLang="en-US"/>
          </a:p>
        </p:txBody>
      </p:sp>
    </p:spTree>
    <p:extLst>
      <p:ext uri="{BB962C8B-B14F-4D97-AF65-F5344CB8AC3E}">
        <p14:creationId xmlns:p14="http://schemas.microsoft.com/office/powerpoint/2010/main" val="738382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那么当我们的电脑中毒后会有什么症状呢？</a:t>
            </a:r>
            <a:endParaRPr lang="en-US" altLang="zh-CN" dirty="0"/>
          </a:p>
          <a:p>
            <a:pPr>
              <a:lnSpc>
                <a:spcPct val="150000"/>
              </a:lnSpc>
              <a:buFont typeface="Wingdings" panose="05000000000000000000" pitchFamily="2" charset="2"/>
              <a:buChar char="p"/>
            </a:pPr>
            <a:r>
              <a:rPr lang="zh-CN" altLang="en-US" sz="1200" dirty="0">
                <a:solidFill>
                  <a:schemeClr val="bg1"/>
                </a:solidFill>
                <a:latin typeface="微软雅黑 Light" panose="020B0502040204020203" pitchFamily="34" charset="-122"/>
                <a:ea typeface="微软雅黑 Light" panose="020B0502040204020203" pitchFamily="34" charset="-122"/>
              </a:rPr>
              <a:t>计算机速度变慢，出现蓝屏甚至死机； </a:t>
            </a:r>
          </a:p>
          <a:p>
            <a:pPr>
              <a:lnSpc>
                <a:spcPct val="150000"/>
              </a:lnSpc>
              <a:buFont typeface="Wingdings" panose="05000000000000000000" pitchFamily="2" charset="2"/>
              <a:buChar char="p"/>
            </a:pPr>
            <a:r>
              <a:rPr lang="zh-CN" altLang="en-US" sz="1200" dirty="0">
                <a:solidFill>
                  <a:schemeClr val="bg1"/>
                </a:solidFill>
                <a:latin typeface="微软雅黑 Light" panose="020B0502040204020203" pitchFamily="34" charset="-122"/>
                <a:ea typeface="微软雅黑 Light" panose="020B0502040204020203" pitchFamily="34" charset="-122"/>
              </a:rPr>
              <a:t>程序载入的时间变长；</a:t>
            </a:r>
          </a:p>
          <a:p>
            <a:pPr>
              <a:lnSpc>
                <a:spcPct val="150000"/>
              </a:lnSpc>
              <a:buFont typeface="Wingdings" panose="05000000000000000000" pitchFamily="2" charset="2"/>
              <a:buChar char="p"/>
            </a:pPr>
            <a:r>
              <a:rPr lang="zh-CN" altLang="en-US" sz="1200" dirty="0">
                <a:solidFill>
                  <a:schemeClr val="bg1"/>
                </a:solidFill>
                <a:latin typeface="微软雅黑 Light" panose="020B0502040204020203" pitchFamily="34" charset="-122"/>
                <a:ea typeface="微软雅黑 Light" panose="020B0502040204020203" pitchFamily="34" charset="-122"/>
              </a:rPr>
              <a:t>可执行程序文件的大小改变了；</a:t>
            </a:r>
          </a:p>
          <a:p>
            <a:pPr>
              <a:lnSpc>
                <a:spcPct val="150000"/>
              </a:lnSpc>
              <a:buFont typeface="Wingdings" panose="05000000000000000000" pitchFamily="2" charset="2"/>
              <a:buChar char="p"/>
            </a:pPr>
            <a:r>
              <a:rPr lang="zh-CN" altLang="en-US" sz="1200" dirty="0">
                <a:solidFill>
                  <a:schemeClr val="bg1"/>
                </a:solidFill>
                <a:latin typeface="微软雅黑 Light" panose="020B0502040204020203" pitchFamily="34" charset="-122"/>
                <a:ea typeface="微软雅黑 Light" panose="020B0502040204020203" pitchFamily="34" charset="-122"/>
              </a:rPr>
              <a:t>没有存取磁盘，但磁盘指示灯却一直在亮；</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marL="342900" indent="-342900" defTabSz="914400">
              <a:lnSpc>
                <a:spcPct val="150000"/>
              </a:lnSpc>
              <a:spcBef>
                <a:spcPct val="20000"/>
              </a:spcBef>
              <a:buFont typeface="Wingdings" panose="05000000000000000000" pitchFamily="2" charset="2"/>
              <a:buChar char="p"/>
            </a:pPr>
            <a:r>
              <a:rPr lang="zh-CN" altLang="en-US" sz="1200" kern="0" dirty="0">
                <a:solidFill>
                  <a:schemeClr val="bg1"/>
                </a:solidFill>
                <a:latin typeface="微软雅黑 Light" panose="020B0502040204020203" pitchFamily="34" charset="-122"/>
                <a:ea typeface="微软雅黑 Light" panose="020B0502040204020203" pitchFamily="34" charset="-122"/>
              </a:rPr>
              <a:t>开机后出现陌生的声音、画面或提示信息，以及不寻常的错误信息或乱码。</a:t>
            </a:r>
            <a:endParaRPr lang="en-US" altLang="zh-CN" sz="1200" kern="0" dirty="0">
              <a:solidFill>
                <a:schemeClr val="bg1"/>
              </a:solidFill>
              <a:latin typeface="微软雅黑 Light" panose="020B0502040204020203" pitchFamily="34" charset="-122"/>
              <a:ea typeface="微软雅黑 Light" panose="020B0502040204020203" pitchFamily="34" charset="-122"/>
            </a:endParaRPr>
          </a:p>
          <a:p>
            <a:pPr marL="342900" indent="-342900" defTabSz="914400">
              <a:lnSpc>
                <a:spcPct val="150000"/>
              </a:lnSpc>
              <a:spcBef>
                <a:spcPct val="20000"/>
              </a:spcBef>
              <a:buFont typeface="Wingdings" panose="05000000000000000000" pitchFamily="2" charset="2"/>
              <a:buChar char="p"/>
            </a:pPr>
            <a:r>
              <a:rPr lang="zh-CN" altLang="en-US" sz="1200" kern="0" dirty="0">
                <a:solidFill>
                  <a:schemeClr val="bg1"/>
                </a:solidFill>
                <a:latin typeface="微软雅黑 Light" panose="020B0502040204020203" pitchFamily="34" charset="-122"/>
                <a:ea typeface="微软雅黑 Light" panose="020B0502040204020203" pitchFamily="34" charset="-122"/>
              </a:rPr>
              <a:t>系统内存或硬盘的容量突然大幅减少；</a:t>
            </a:r>
          </a:p>
          <a:p>
            <a:pPr marL="342900" indent="-342900" defTabSz="914400">
              <a:lnSpc>
                <a:spcPct val="150000"/>
              </a:lnSpc>
              <a:spcBef>
                <a:spcPct val="20000"/>
              </a:spcBef>
              <a:buFont typeface="Wingdings" panose="05000000000000000000" pitchFamily="2" charset="2"/>
              <a:buChar char="p"/>
            </a:pPr>
            <a:r>
              <a:rPr lang="zh-CN" altLang="en-US" sz="1200" kern="0" dirty="0">
                <a:solidFill>
                  <a:schemeClr val="bg1"/>
                </a:solidFill>
                <a:latin typeface="微软雅黑 Light" panose="020B0502040204020203" pitchFamily="34" charset="-122"/>
                <a:ea typeface="微软雅黑 Light" panose="020B0502040204020203" pitchFamily="34" charset="-122"/>
              </a:rPr>
              <a:t>文件的内容改变或被加上一些奇怪的资料，或文件离奇消失。 </a:t>
            </a:r>
          </a:p>
          <a:p>
            <a:pPr>
              <a:lnSpc>
                <a:spcPct val="150000"/>
              </a:lnSpc>
              <a:buFont typeface="Wingdings" panose="05000000000000000000" pitchFamily="2" charset="2"/>
              <a:buChar char="p"/>
            </a:pPr>
            <a:endParaRPr lang="zh-CN" altLang="en-US" sz="1200" dirty="0">
              <a:solidFill>
                <a:schemeClr val="bg1"/>
              </a:solidFill>
              <a:latin typeface="微软雅黑 Light" panose="020B0502040204020203" pitchFamily="34" charset="-122"/>
              <a:ea typeface="微软雅黑 Light" panose="020B0502040204020203" pitchFamily="34" charset="-122"/>
            </a:endParaRPr>
          </a:p>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17</a:t>
            </a:fld>
            <a:endParaRPr lang="zh-CN" altLang="en-US"/>
          </a:p>
        </p:txBody>
      </p:sp>
    </p:spTree>
    <p:extLst>
      <p:ext uri="{BB962C8B-B14F-4D97-AF65-F5344CB8AC3E}">
        <p14:creationId xmlns:p14="http://schemas.microsoft.com/office/powerpoint/2010/main" val="2952296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一但当我们的电脑感染病毒后，彻底清除是很难的。所以我们还是要以预防为主。</a:t>
            </a:r>
            <a:endParaRPr lang="en-US" altLang="zh-CN" dirty="0"/>
          </a:p>
          <a:p>
            <a:r>
              <a:rPr lang="zh-CN" altLang="en-US" dirty="0"/>
              <a:t>那么我们该怎样预防呢？</a:t>
            </a:r>
            <a:endParaRPr lang="en-US" altLang="zh-CN" dirty="0"/>
          </a:p>
          <a:p>
            <a:r>
              <a:rPr lang="zh-CN" altLang="en-US" dirty="0"/>
              <a:t>首先我们要有这样一个认识，病毒不会无原无故的自己从系统中产生，它一定是从网络或移动存储介质中感染的。</a:t>
            </a:r>
            <a:endParaRPr lang="en-US" altLang="zh-CN" dirty="0"/>
          </a:p>
          <a:p>
            <a:r>
              <a:rPr lang="zh-CN" altLang="en-US" dirty="0"/>
              <a:t>所以我们要注意，在上网时不要。。。。。。。</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18</a:t>
            </a:fld>
            <a:endParaRPr lang="zh-CN" altLang="en-US"/>
          </a:p>
        </p:txBody>
      </p:sp>
    </p:spTree>
    <p:extLst>
      <p:ext uri="{BB962C8B-B14F-4D97-AF65-F5344CB8AC3E}">
        <p14:creationId xmlns:p14="http://schemas.microsoft.com/office/powerpoint/2010/main" val="3617639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对于病毒来说，曾经有一种电脑号称没有病毒！但是现在神话已经终结了！</a:t>
            </a:r>
            <a:endParaRPr lang="en-US" altLang="zh-CN" dirty="0"/>
          </a:p>
          <a:p>
            <a:r>
              <a:rPr lang="zh-CN" altLang="en-US" dirty="0"/>
              <a:t>苹果</a:t>
            </a:r>
            <a:r>
              <a:rPr lang="en-US" altLang="zh-CN" dirty="0"/>
              <a:t>MAC</a:t>
            </a:r>
            <a:r>
              <a:rPr lang="zh-CN" altLang="en-US" dirty="0"/>
              <a:t>电脑病毒的出现让我们大吃一惊，这类病毒不再去破坏系统，而是盗取个人信息。现在这类病毒变得越来越流行了。黑客们也发现</a:t>
            </a:r>
            <a:endParaRPr lang="en-US" altLang="zh-CN" dirty="0"/>
          </a:p>
          <a:p>
            <a:r>
              <a:rPr lang="zh-CN" altLang="en-US" dirty="0"/>
              <a:t>破坏电脑的价值已经没有那么高了，用户的个人信息还能给自己带来经济来源，所以更受黑客的欢迎。</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19</a:t>
            </a:fld>
            <a:endParaRPr lang="zh-CN" altLang="en-US"/>
          </a:p>
        </p:txBody>
      </p:sp>
    </p:spTree>
    <p:extLst>
      <p:ext uri="{BB962C8B-B14F-4D97-AF65-F5344CB8AC3E}">
        <p14:creationId xmlns:p14="http://schemas.microsoft.com/office/powerpoint/2010/main" val="1079852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电子邮件是工作分配和汇报的方式</a:t>
            </a:r>
          </a:p>
        </p:txBody>
      </p:sp>
    </p:spTree>
    <p:extLst>
      <p:ext uri="{BB962C8B-B14F-4D97-AF65-F5344CB8AC3E}">
        <p14:creationId xmlns:p14="http://schemas.microsoft.com/office/powerpoint/2010/main" val="3872671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邮件是</a:t>
            </a:r>
            <a:r>
              <a:rPr lang="en-US" altLang="zh-CN"/>
              <a:t>APT</a:t>
            </a:r>
            <a:r>
              <a:rPr lang="zh-CN" altLang="en-US"/>
              <a:t>攻击的重要途径，近年来国家关键信息基础设施是黑客攻击的重点</a:t>
            </a:r>
          </a:p>
        </p:txBody>
      </p:sp>
    </p:spTree>
    <p:extLst>
      <p:ext uri="{BB962C8B-B14F-4D97-AF65-F5344CB8AC3E}">
        <p14:creationId xmlns:p14="http://schemas.microsoft.com/office/powerpoint/2010/main" val="238358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在这里，我设置了一位虚拟人物，他叫做安小恒。他来到公司之后会遇到哪些信息安全方面的问题？</a:t>
            </a:r>
            <a:endParaRPr lang="en-US" altLang="zh-CN" dirty="0"/>
          </a:p>
          <a:p>
            <a:r>
              <a:rPr lang="zh-CN" altLang="en-US" dirty="0"/>
              <a:t>我们从这六个场景来探索信息安全。</a:t>
            </a:r>
            <a:endParaRPr lang="en-US" altLang="zh-CN" dirty="0"/>
          </a:p>
          <a:p>
            <a:r>
              <a:rPr lang="zh-CN" altLang="en-US" dirty="0"/>
              <a:t>这六个场景分别为：工位桌面、计算机、休息时候的手机、社会工程、计算机故障、物联网和出差旅途。</a:t>
            </a:r>
            <a:endParaRPr lang="en-US" altLang="zh-CN" dirty="0"/>
          </a:p>
          <a:p>
            <a:r>
              <a:rPr lang="zh-CN" altLang="en-US" dirty="0"/>
              <a:t>这六个场景是按照一天工作的时间顺序展开的。</a:t>
            </a:r>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4</a:t>
            </a:fld>
            <a:endParaRPr lang="zh-CN" altLang="en-US"/>
          </a:p>
        </p:txBody>
      </p:sp>
    </p:spTree>
    <p:extLst>
      <p:ext uri="{BB962C8B-B14F-4D97-AF65-F5344CB8AC3E}">
        <p14:creationId xmlns:p14="http://schemas.microsoft.com/office/powerpoint/2010/main" val="1333737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带有木马病毒的文件通常是利用系统漏洞或</a:t>
            </a:r>
            <a:r>
              <a:rPr lang="en-US" altLang="zh-CN"/>
              <a:t>office</a:t>
            </a:r>
            <a:r>
              <a:rPr lang="zh-CN" altLang="en-US"/>
              <a:t>、</a:t>
            </a:r>
            <a:r>
              <a:rPr lang="en-US" altLang="zh-CN"/>
              <a:t>pdf</a:t>
            </a:r>
            <a:r>
              <a:rPr lang="zh-CN" altLang="en-US"/>
              <a:t>等程序漏洞进行攻击，因此安装系统补丁及更新应用程序后能极大地减小被攻击的概率</a:t>
            </a:r>
          </a:p>
        </p:txBody>
      </p:sp>
    </p:spTree>
    <p:extLst>
      <p:ext uri="{BB962C8B-B14F-4D97-AF65-F5344CB8AC3E}">
        <p14:creationId xmlns:p14="http://schemas.microsoft.com/office/powerpoint/2010/main" val="3128642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撞库攻击</a:t>
            </a:r>
          </a:p>
        </p:txBody>
      </p:sp>
    </p:spTree>
    <p:extLst>
      <p:ext uri="{BB962C8B-B14F-4D97-AF65-F5344CB8AC3E}">
        <p14:creationId xmlns:p14="http://schemas.microsoft.com/office/powerpoint/2010/main" val="205823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solidFill>
            </a:endParaRPr>
          </a:p>
          <a:p>
            <a:r>
              <a:rPr lang="zh-CN" altLang="en-US" dirty="0">
                <a:solidFill>
                  <a:schemeClr val="bg1"/>
                </a:solidFill>
              </a:rPr>
              <a:t>但是二维码会诱导用户转账或点击含有木马的链接，诈骗和窃取用户的财产</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003873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近期各地陆续发生一些利用短信验证码冒用身份的案件，攻击者窃取银行账户、金融类app中的财产，被害者甚至莫名“被网贷”，蒙受了极为严重的经济损失。​</a:t>
            </a:r>
          </a:p>
          <a:p>
            <a:endParaRPr lang="zh-CN" altLang="en-US" dirty="0"/>
          </a:p>
          <a:p>
            <a:r>
              <a:rPr lang="zh-CN" altLang="en-US" dirty="0"/>
              <a:t>    微博网友@ -美年达芬奇 （豆瓣ID“独钓寒江雪”）7月30日发现，凌晨她的手机收到了100多条验证码，支付宝、京东、银行什么都有。</a:t>
            </a:r>
          </a:p>
          <a:p>
            <a:endParaRPr lang="zh-CN" altLang="en-US" dirty="0"/>
          </a:p>
          <a:p>
            <a:r>
              <a:rPr lang="zh-CN" altLang="en-US" dirty="0"/>
              <a:t>​   有人使用她的京东账户、支付宝等等，预定房间、给加油卡充值，总计盗刷了1万多元。对于这起案件，很多人怀疑是“GSM劫持+短信嗅探”，我们尚未看到公安机关或者运营商的官方声明，所以还不能确定这是一起短信验证码劫持嗅探攻击。</a:t>
            </a:r>
          </a:p>
          <a:p>
            <a:endParaRPr lang="zh-CN" altLang="en-US" dirty="0"/>
          </a:p>
          <a:p>
            <a:r>
              <a:rPr lang="zh-CN" altLang="en-US" dirty="0"/>
              <a:t>​</a:t>
            </a:r>
          </a:p>
        </p:txBody>
      </p:sp>
    </p:spTree>
    <p:extLst>
      <p:ext uri="{BB962C8B-B14F-4D97-AF65-F5344CB8AC3E}">
        <p14:creationId xmlns:p14="http://schemas.microsoft.com/office/powerpoint/2010/main" val="84772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93255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伪基站发垃圾短信这种攻击手法大家已经熟知。不法分子直接拉着大功率的伪基站出去，大把大把的撒垃圾短信。就像发小广告一样，发一大堆，总有那么一两个中招的。​</a:t>
            </a:r>
          </a:p>
          <a:p>
            <a:r>
              <a:rPr lang="zh-CN" altLang="en-US"/>
              <a:t>垃圾短信不那么可怕，钓鱼诈骗短信是比较可怕的，其中含有恶意链接，不小心点击之后会中木马，或者让你填写机密信息等等。360手机卫士和其他一些手机防御软件，可以结合短信内容智能识别，通信环境智能检测，以及对链接做云拦截等技术，保护手机用户免受伪基站短信的侵害。</a:t>
            </a:r>
          </a:p>
          <a:p>
            <a:endParaRPr lang="zh-CN" altLang="en-US"/>
          </a:p>
        </p:txBody>
      </p:sp>
    </p:spTree>
    <p:extLst>
      <p:ext uri="{BB962C8B-B14F-4D97-AF65-F5344CB8AC3E}">
        <p14:creationId xmlns:p14="http://schemas.microsoft.com/office/powerpoint/2010/main" val="3574092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这种攻击的原理是因为GSM短信没有加密，所以不法分子可以用一些窃听手法听到短信内容。这种方法是被动的，就是只“听”，不发射任何非法的无线信号。</a:t>
            </a:r>
          </a:p>
        </p:txBody>
      </p:sp>
    </p:spTree>
    <p:extLst>
      <p:ext uri="{BB962C8B-B14F-4D97-AF65-F5344CB8AC3E}">
        <p14:creationId xmlns:p14="http://schemas.microsoft.com/office/powerpoint/2010/main" val="3914971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攻击者只听到短信，其实没什么用，短信验证码需要配合网站或者app的验证过程才能起作用。所以，攻击者必须要知道目标的手机号码，可能还需要其他信息，例如身份证号，银行账号等等，其他这些信息可以通过“撞库”，或者通过侵入某些应用的账户来获得。</a:t>
            </a:r>
          </a:p>
          <a:p>
            <a:endParaRPr lang="zh-CN" altLang="en-US"/>
          </a:p>
          <a:p>
            <a:r>
              <a:rPr lang="zh-CN" altLang="en-US"/>
              <a:t>    那么攻击者如何获得手机号码呢？是通过中间人攻击实现的。</a:t>
            </a:r>
          </a:p>
          <a:p>
            <a:r>
              <a:rPr lang="zh-CN" altLang="en-US"/>
              <a:t>    攻击者需要一个2G伪基站+一个2G伪终端，让目标手机接入2G伪基站，然后用2G伪终端冒充目标手机，接入运营商网络。连接过程中，需要鉴权信息的时候，就从目标手机那里取。连上网络之后，向外呼出一个电话，到攻击者能看到的一个手机上，攻击者通过来电显示就看到了手机号码。</a:t>
            </a:r>
          </a:p>
          <a:p>
            <a:r>
              <a:rPr lang="zh-CN" altLang="en-US"/>
              <a:t>   以前黑产的实力主要处于0级，今年以来，从各地报道的案例来看，黑产的实力至少进化到了2级。例如，《广州日报》7月27日的报道（http://gzdaily.dayoo.com/pc/html/2018-07/27/content_97308_529016.htm）</a:t>
            </a:r>
          </a:p>
        </p:txBody>
      </p:sp>
    </p:spTree>
    <p:extLst>
      <p:ext uri="{BB962C8B-B14F-4D97-AF65-F5344CB8AC3E}">
        <p14:creationId xmlns:p14="http://schemas.microsoft.com/office/powerpoint/2010/main" val="973692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手机待在3G/4G网络中是比较安全的，但是攻击者有办法把手机降级到2G。最简单的一种方法是发射强干扰信号。​</a:t>
            </a:r>
          </a:p>
          <a:p>
            <a:r>
              <a:rPr lang="zh-CN" altLang="en-US"/>
              <a:t>    这种做法直接把3G、4G的路炸了，手机发现走不通，就只好走到2G的路上去。不过要暴力干扰掉所有的3G/4G通道，是需要很大能量的，设备就会非常大，所以黑产用起来会不太方便。</a:t>
            </a:r>
          </a:p>
          <a:p>
            <a:endParaRPr lang="zh-CN" altLang="en-US"/>
          </a:p>
          <a:p>
            <a:r>
              <a:rPr lang="zh-CN" altLang="en-US"/>
              <a:t>    另外一种更高级一点的办法，是再用一个4G伪基站，欺骗手机，“4G网络不能用了啊，到我这个2G网络来吧”，于是手机就乖乖的过去了。</a:t>
            </a:r>
          </a:p>
          <a:p>
            <a:r>
              <a:rPr lang="zh-CN" altLang="en-US"/>
              <a:t>4级攻击 – 3G/4G中间人攻击    要达到4级攻击，难度就很大了，我们给了7颗星的难度级别，尤其是4G中间人攻击。我们认为目前掌握4级攻击能力的团队，全球应该在个位数！</a:t>
            </a:r>
          </a:p>
        </p:txBody>
      </p:sp>
    </p:spTree>
    <p:extLst>
      <p:ext uri="{BB962C8B-B14F-4D97-AF65-F5344CB8AC3E}">
        <p14:creationId xmlns:p14="http://schemas.microsoft.com/office/powerpoint/2010/main" val="1707913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2633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那么，为了我们更好的完成这次培训，我还设置了这几个目标。希望大家能从中学习到对自己有用的信息安全知识。</a:t>
            </a:r>
            <a:endParaRPr lang="en-US" altLang="zh-CN" dirty="0"/>
          </a:p>
          <a:p>
            <a:r>
              <a:rPr lang="zh-CN" altLang="en-US" dirty="0"/>
              <a:t>这六个目标是：在日常工作中养成良好的安全习惯，遇到信息安全事件时采取正确的方式与方法，清楚可能面临的威胁和风险</a:t>
            </a:r>
            <a:endParaRPr lang="en-US" altLang="zh-CN" dirty="0"/>
          </a:p>
          <a:p>
            <a:pPr marL="342900" indent="-342900">
              <a:spcBef>
                <a:spcPct val="20000"/>
              </a:spcBef>
              <a:buFont typeface="Wingdings" panose="05000000000000000000" pitchFamily="2" charset="2"/>
              <a:buChar char="p"/>
            </a:pPr>
            <a:r>
              <a:rPr lang="zh-CN" altLang="en-US" sz="1200" dirty="0">
                <a:solidFill>
                  <a:schemeClr val="bg1"/>
                </a:solidFill>
                <a:latin typeface="微软雅黑 Light" panose="020B0502040204020203" pitchFamily="34" charset="-122"/>
                <a:ea typeface="微软雅黑 Light" panose="020B0502040204020203" pitchFamily="34" charset="-122"/>
              </a:rPr>
              <a:t>遵守各项安全策略和制度</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marL="342900" lvl="0" indent="-342900">
              <a:spcBef>
                <a:spcPct val="20000"/>
              </a:spcBef>
              <a:buFont typeface="Wingdings" panose="05000000000000000000" pitchFamily="2" charset="2"/>
              <a:buChar char="p"/>
            </a:pPr>
            <a:r>
              <a:rPr lang="zh-CN" altLang="en-US" sz="1200" dirty="0">
                <a:solidFill>
                  <a:schemeClr val="bg1"/>
                </a:solidFill>
                <a:latin typeface="微软雅黑 Light" panose="020B0502040204020203" pitchFamily="34" charset="-122"/>
                <a:ea typeface="微软雅黑 Light" panose="020B0502040204020203" pitchFamily="34" charset="-122"/>
              </a:rPr>
              <a:t>建立信息安全的敏感意识和正确认识</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marL="342900" lvl="0" indent="-342900">
              <a:spcBef>
                <a:spcPct val="20000"/>
              </a:spcBef>
              <a:buFont typeface="Wingdings" panose="05000000000000000000" pitchFamily="2" charset="2"/>
              <a:buChar char="p"/>
            </a:pPr>
            <a:r>
              <a:rPr lang="zh-CN" altLang="en-US" sz="1200" dirty="0">
                <a:solidFill>
                  <a:schemeClr val="bg1"/>
                </a:solidFill>
                <a:latin typeface="微软雅黑 Light" panose="020B0502040204020203" pitchFamily="34" charset="-122"/>
                <a:ea typeface="微软雅黑 Light" panose="020B0502040204020203" pitchFamily="34" charset="-122"/>
              </a:rPr>
              <a:t>掌握信息安全的基本概念、原则和惯例</a:t>
            </a:r>
          </a:p>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5</a:t>
            </a:fld>
            <a:endParaRPr lang="zh-CN" altLang="en-US"/>
          </a:p>
        </p:txBody>
      </p:sp>
    </p:spTree>
    <p:extLst>
      <p:ext uri="{BB962C8B-B14F-4D97-AF65-F5344CB8AC3E}">
        <p14:creationId xmlns:p14="http://schemas.microsoft.com/office/powerpoint/2010/main" val="3251222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8618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根据一些报道（http://mobile.163.com/18/0331/10/DE7J382S0011819H.html），3家运营商披露的数据，2017年， 14.44亿的总移动网络用户中，尚有3.99亿2G\3G用户，占比超过27.6%，其中2G用户接近3亿户。这其中有些是手机用户，有些是物联网设备，比如水表电表、共享单车这些。所以2G网络不能随便关闭，还要坚持运营一些年头。</a:t>
            </a:r>
          </a:p>
          <a:p>
            <a:endParaRPr lang="zh-CN" altLang="en-US"/>
          </a:p>
          <a:p>
            <a:r>
              <a:rPr lang="zh-CN" altLang="en-US"/>
              <a:t>    有人会想，那我们能不能让手机只驻留在4G网络中呢。如果你看看手机的“首选网络类型”设置，会发现有几个选项1)4G/3G/2G, 2) 3G/2G, 3)仅2G，可是却没有“仅4G/3G”这样的选项。为什么呢？因为运营商是给用户提供通信管道的，“可用性” (availability)是最重要的，万一你遇到4G/3G网络覆盖不好的地方，总得让你能连上网啊。这就是“可用性”优先于“安全性”的原则。</a:t>
            </a:r>
          </a:p>
          <a:p>
            <a:endParaRPr lang="zh-CN" altLang="en-US"/>
          </a:p>
          <a:p>
            <a:r>
              <a:rPr lang="zh-CN" altLang="en-US"/>
              <a:t>    从5G开始，有一个新特性是，将要给手机操作系统提供更多的信息，告诉手机，这个通信管道的安全性等级，使用了什么加密算法，完整性保护算法等等。这些信息有助于App判断自己当前所处的环境的安全程度。</a:t>
            </a:r>
          </a:p>
          <a:p>
            <a:endParaRPr lang="zh-CN" altLang="en-US"/>
          </a:p>
          <a:p>
            <a:r>
              <a:rPr lang="zh-CN" altLang="en-US"/>
              <a:t>​​</a:t>
            </a:r>
          </a:p>
        </p:txBody>
      </p:sp>
    </p:spTree>
    <p:extLst>
      <p:ext uri="{BB962C8B-B14F-4D97-AF65-F5344CB8AC3E}">
        <p14:creationId xmlns:p14="http://schemas.microsoft.com/office/powerpoint/2010/main" val="3446187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这篇指南非常全面的描述短信验证码的风险，现状，困难点，最后给出了目前专家们认为可行的方案。</a:t>
            </a:r>
          </a:p>
          <a:p>
            <a:endParaRPr lang="zh-CN" altLang="en-US"/>
          </a:p>
          <a:p>
            <a:r>
              <a:rPr lang="zh-CN" altLang="en-US"/>
              <a:t>    难点在于，现在我们还不能彻底抛弃短信验证码。中国网民跟国外网民的不同点是，国外网民是从PC时代过来的，习惯于使用邮箱，用户名密码。中国网民是从移动互联网时代成长起来的，手机就是唯一的标识。</a:t>
            </a:r>
          </a:p>
        </p:txBody>
      </p:sp>
    </p:spTree>
    <p:extLst>
      <p:ext uri="{BB962C8B-B14F-4D97-AF65-F5344CB8AC3E}">
        <p14:creationId xmlns:p14="http://schemas.microsoft.com/office/powerpoint/2010/main" val="2803610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取证思路</a:t>
            </a:r>
          </a:p>
        </p:txBody>
      </p:sp>
    </p:spTree>
    <p:extLst>
      <p:ext uri="{BB962C8B-B14F-4D97-AF65-F5344CB8AC3E}">
        <p14:creationId xmlns:p14="http://schemas.microsoft.com/office/powerpoint/2010/main" val="1468262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事前预防</a:t>
            </a:r>
            <a:r>
              <a:rPr lang="en-US" altLang="zh-CN" sz="1200" dirty="0">
                <a:solidFill>
                  <a:schemeClr val="bg1"/>
                </a:solidFill>
                <a:latin typeface="微软雅黑 Light" panose="020B0502040204020203" pitchFamily="34" charset="-122"/>
                <a:ea typeface="微软雅黑 Light" panose="020B0502040204020203" pitchFamily="34" charset="-122"/>
              </a:rPr>
              <a:t>——“</a:t>
            </a:r>
            <a:r>
              <a:rPr lang="zh-CN" altLang="en-US" sz="1200" dirty="0">
                <a:solidFill>
                  <a:schemeClr val="bg1"/>
                </a:solidFill>
                <a:latin typeface="微软雅黑 Light" panose="020B0502040204020203" pitchFamily="34" charset="-122"/>
                <a:ea typeface="微软雅黑 Light" panose="020B0502040204020203" pitchFamily="34" charset="-122"/>
              </a:rPr>
              <a:t>进不来”</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系统方面系统，积极跟踪业界安全漏洞</a:t>
            </a:r>
            <a:r>
              <a:rPr lang="en-US" altLang="zh-CN" sz="1200" dirty="0">
                <a:solidFill>
                  <a:schemeClr val="bg1"/>
                </a:solidFill>
                <a:latin typeface="微软雅黑 Light" panose="020B0502040204020203" pitchFamily="34" charset="-122"/>
                <a:ea typeface="微软雅黑 Light" panose="020B0502040204020203" pitchFamily="34" charset="-122"/>
              </a:rPr>
              <a:t>0Day</a:t>
            </a:r>
            <a:r>
              <a:rPr lang="zh-CN" altLang="en-US" sz="1200" dirty="0">
                <a:solidFill>
                  <a:schemeClr val="bg1"/>
                </a:solidFill>
                <a:latin typeface="微软雅黑 Light" panose="020B0502040204020203" pitchFamily="34" charset="-122"/>
                <a:ea typeface="微软雅黑 Light" panose="020B0502040204020203" pitchFamily="34" charset="-122"/>
              </a:rPr>
              <a:t>、根据相关厂商的安全通告加固、安装补丁。</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数据库方面，</a:t>
            </a:r>
            <a:r>
              <a:rPr lang="en-US" altLang="zh-CN" sz="1200" dirty="0">
                <a:solidFill>
                  <a:schemeClr val="bg1"/>
                </a:solidFill>
                <a:latin typeface="微软雅黑 Light" panose="020B0502040204020203" pitchFamily="34" charset="-122"/>
                <a:ea typeface="微软雅黑 Light" panose="020B0502040204020203" pitchFamily="34" charset="-122"/>
              </a:rPr>
              <a:t>Web</a:t>
            </a:r>
            <a:r>
              <a:rPr lang="zh-CN" altLang="en-US" sz="1200" dirty="0">
                <a:solidFill>
                  <a:schemeClr val="bg1"/>
                </a:solidFill>
                <a:latin typeface="微软雅黑 Light" panose="020B0502040204020203" pitchFamily="34" charset="-122"/>
                <a:ea typeface="微软雅黑 Light" panose="020B0502040204020203" pitchFamily="34" charset="-122"/>
              </a:rPr>
              <a:t>服务器与数据库分离，数据库降权、分库后使用；</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事中监控</a:t>
            </a:r>
            <a:r>
              <a:rPr lang="en-US" altLang="zh-CN" sz="1200" dirty="0">
                <a:solidFill>
                  <a:schemeClr val="bg1"/>
                </a:solidFill>
                <a:latin typeface="微软雅黑 Light" panose="020B0502040204020203" pitchFamily="34" charset="-122"/>
                <a:ea typeface="微软雅黑 Light" panose="020B0502040204020203" pitchFamily="34" charset="-122"/>
              </a:rPr>
              <a:t>——“</a:t>
            </a:r>
            <a:r>
              <a:rPr lang="zh-CN" altLang="en-US" sz="1200" dirty="0">
                <a:solidFill>
                  <a:schemeClr val="bg1"/>
                </a:solidFill>
                <a:latin typeface="微软雅黑 Light" panose="020B0502040204020203" pitchFamily="34" charset="-122"/>
                <a:ea typeface="微软雅黑 Light" panose="020B0502040204020203" pitchFamily="34" charset="-122"/>
              </a:rPr>
              <a:t>拿不走”</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对系统进行可录像、可回放的操作审计；</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对网络或主机历史流量进行横向和纵向维度进行数据分析</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事后审计</a:t>
            </a:r>
            <a:r>
              <a:rPr lang="en-US" altLang="zh-CN" sz="1200" dirty="0">
                <a:solidFill>
                  <a:schemeClr val="bg1"/>
                </a:solidFill>
                <a:latin typeface="微软雅黑 Light" panose="020B0502040204020203" pitchFamily="34" charset="-122"/>
                <a:ea typeface="微软雅黑 Light" panose="020B0502040204020203" pitchFamily="34" charset="-122"/>
              </a:rPr>
              <a:t>——“</a:t>
            </a:r>
            <a:r>
              <a:rPr lang="zh-CN" altLang="en-US" sz="1200" dirty="0">
                <a:solidFill>
                  <a:schemeClr val="bg1"/>
                </a:solidFill>
                <a:latin typeface="微软雅黑 Light" panose="020B0502040204020203" pitchFamily="34" charset="-122"/>
                <a:ea typeface="微软雅黑 Light" panose="020B0502040204020203" pitchFamily="34" charset="-122"/>
              </a:rPr>
              <a:t>用不了”</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数据存储采用自有的足够强度的加密或散列方式。</a:t>
            </a: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关键服务端程序进行代码级分拆</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64</a:t>
            </a:fld>
            <a:endParaRPr lang="zh-CN" altLang="en-US"/>
          </a:p>
        </p:txBody>
      </p:sp>
    </p:spTree>
    <p:extLst>
      <p:ext uri="{BB962C8B-B14F-4D97-AF65-F5344CB8AC3E}">
        <p14:creationId xmlns:p14="http://schemas.microsoft.com/office/powerpoint/2010/main" val="3868965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事前预防</a:t>
            </a:r>
            <a:r>
              <a:rPr lang="en-US" altLang="zh-CN" sz="1200" dirty="0">
                <a:solidFill>
                  <a:schemeClr val="bg1"/>
                </a:solidFill>
                <a:latin typeface="微软雅黑 Light" panose="020B0502040204020203" pitchFamily="34" charset="-122"/>
                <a:ea typeface="微软雅黑 Light" panose="020B0502040204020203" pitchFamily="34" charset="-122"/>
              </a:rPr>
              <a:t>——“</a:t>
            </a:r>
            <a:r>
              <a:rPr lang="zh-CN" altLang="en-US" sz="1200" dirty="0">
                <a:solidFill>
                  <a:schemeClr val="bg1"/>
                </a:solidFill>
                <a:latin typeface="微软雅黑 Light" panose="020B0502040204020203" pitchFamily="34" charset="-122"/>
                <a:ea typeface="微软雅黑 Light" panose="020B0502040204020203" pitchFamily="34" charset="-122"/>
              </a:rPr>
              <a:t>进不来”</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系统方面系统，积极跟踪业界安全漏洞</a:t>
            </a:r>
            <a:r>
              <a:rPr lang="en-US" altLang="zh-CN" sz="1200" dirty="0">
                <a:solidFill>
                  <a:schemeClr val="bg1"/>
                </a:solidFill>
                <a:latin typeface="微软雅黑 Light" panose="020B0502040204020203" pitchFamily="34" charset="-122"/>
                <a:ea typeface="微软雅黑 Light" panose="020B0502040204020203" pitchFamily="34" charset="-122"/>
              </a:rPr>
              <a:t>0Day</a:t>
            </a:r>
            <a:r>
              <a:rPr lang="zh-CN" altLang="en-US" sz="1200" dirty="0">
                <a:solidFill>
                  <a:schemeClr val="bg1"/>
                </a:solidFill>
                <a:latin typeface="微软雅黑 Light" panose="020B0502040204020203" pitchFamily="34" charset="-122"/>
                <a:ea typeface="微软雅黑 Light" panose="020B0502040204020203" pitchFamily="34" charset="-122"/>
              </a:rPr>
              <a:t>、根据相关厂商的安全通告加固、安装补丁。</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数据库方面，</a:t>
            </a:r>
            <a:r>
              <a:rPr lang="en-US" altLang="zh-CN" sz="1200" dirty="0">
                <a:solidFill>
                  <a:schemeClr val="bg1"/>
                </a:solidFill>
                <a:latin typeface="微软雅黑 Light" panose="020B0502040204020203" pitchFamily="34" charset="-122"/>
                <a:ea typeface="微软雅黑 Light" panose="020B0502040204020203" pitchFamily="34" charset="-122"/>
              </a:rPr>
              <a:t>Web</a:t>
            </a:r>
            <a:r>
              <a:rPr lang="zh-CN" altLang="en-US" sz="1200" dirty="0">
                <a:solidFill>
                  <a:schemeClr val="bg1"/>
                </a:solidFill>
                <a:latin typeface="微软雅黑 Light" panose="020B0502040204020203" pitchFamily="34" charset="-122"/>
                <a:ea typeface="微软雅黑 Light" panose="020B0502040204020203" pitchFamily="34" charset="-122"/>
              </a:rPr>
              <a:t>服务器与数据库分离，数据库降权、分库后使用；</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事中监控</a:t>
            </a:r>
            <a:r>
              <a:rPr lang="en-US" altLang="zh-CN" sz="1200" dirty="0">
                <a:solidFill>
                  <a:schemeClr val="bg1"/>
                </a:solidFill>
                <a:latin typeface="微软雅黑 Light" panose="020B0502040204020203" pitchFamily="34" charset="-122"/>
                <a:ea typeface="微软雅黑 Light" panose="020B0502040204020203" pitchFamily="34" charset="-122"/>
              </a:rPr>
              <a:t>——“</a:t>
            </a:r>
            <a:r>
              <a:rPr lang="zh-CN" altLang="en-US" sz="1200" dirty="0">
                <a:solidFill>
                  <a:schemeClr val="bg1"/>
                </a:solidFill>
                <a:latin typeface="微软雅黑 Light" panose="020B0502040204020203" pitchFamily="34" charset="-122"/>
                <a:ea typeface="微软雅黑 Light" panose="020B0502040204020203" pitchFamily="34" charset="-122"/>
              </a:rPr>
              <a:t>拿不走”</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对系统进行可录像、可回放的操作审计；</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对网络或主机历史流量进行横向和纵向维度进行数据分析</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事后审计</a:t>
            </a:r>
            <a:r>
              <a:rPr lang="en-US" altLang="zh-CN" sz="1200" dirty="0">
                <a:solidFill>
                  <a:schemeClr val="bg1"/>
                </a:solidFill>
                <a:latin typeface="微软雅黑 Light" panose="020B0502040204020203" pitchFamily="34" charset="-122"/>
                <a:ea typeface="微软雅黑 Light" panose="020B0502040204020203" pitchFamily="34" charset="-122"/>
              </a:rPr>
              <a:t>——“</a:t>
            </a:r>
            <a:r>
              <a:rPr lang="zh-CN" altLang="en-US" sz="1200" dirty="0">
                <a:solidFill>
                  <a:schemeClr val="bg1"/>
                </a:solidFill>
                <a:latin typeface="微软雅黑 Light" panose="020B0502040204020203" pitchFamily="34" charset="-122"/>
                <a:ea typeface="微软雅黑 Light" panose="020B0502040204020203" pitchFamily="34" charset="-122"/>
              </a:rPr>
              <a:t>用不了”</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数据存储采用自有的足够强度的加密或散列方式。</a:t>
            </a: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关键服务端程序进行代码级分拆</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65</a:t>
            </a:fld>
            <a:endParaRPr lang="zh-CN" altLang="en-US"/>
          </a:p>
        </p:txBody>
      </p:sp>
    </p:spTree>
    <p:extLst>
      <p:ext uri="{BB962C8B-B14F-4D97-AF65-F5344CB8AC3E}">
        <p14:creationId xmlns:p14="http://schemas.microsoft.com/office/powerpoint/2010/main" val="1371077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选用大厂的智能设备、不定期对智能设备固件进行升级</a:t>
            </a:r>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67</a:t>
            </a:fld>
            <a:endParaRPr lang="zh-CN" altLang="en-US"/>
          </a:p>
        </p:txBody>
      </p:sp>
    </p:spTree>
    <p:extLst>
      <p:ext uri="{BB962C8B-B14F-4D97-AF65-F5344CB8AC3E}">
        <p14:creationId xmlns:p14="http://schemas.microsoft.com/office/powerpoint/2010/main" val="3607157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选用大厂的智能设备、不定期对智能设备固件进行升级</a:t>
            </a:r>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68</a:t>
            </a:fld>
            <a:endParaRPr lang="zh-CN" altLang="en-US"/>
          </a:p>
        </p:txBody>
      </p:sp>
    </p:spTree>
    <p:extLst>
      <p:ext uri="{BB962C8B-B14F-4D97-AF65-F5344CB8AC3E}">
        <p14:creationId xmlns:p14="http://schemas.microsoft.com/office/powerpoint/2010/main" val="1611328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海康威视摄像头之前被爆出过漏洞</a:t>
            </a:r>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69</a:t>
            </a:fld>
            <a:endParaRPr lang="zh-CN" altLang="en-US"/>
          </a:p>
        </p:txBody>
      </p:sp>
    </p:spTree>
    <p:extLst>
      <p:ext uri="{BB962C8B-B14F-4D97-AF65-F5344CB8AC3E}">
        <p14:creationId xmlns:p14="http://schemas.microsoft.com/office/powerpoint/2010/main" val="3817178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wifi</a:t>
            </a:r>
            <a:r>
              <a:rPr lang="zh-CN" altLang="en-US" dirty="0"/>
              <a:t>破解、钓鱼</a:t>
            </a:r>
            <a:r>
              <a:rPr lang="en-US" altLang="zh-CN" dirty="0"/>
              <a:t>wifi</a:t>
            </a:r>
            <a:r>
              <a:rPr lang="zh-CN" altLang="en-US" dirty="0"/>
              <a:t>，密码嗅探</a:t>
            </a:r>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70</a:t>
            </a:fld>
            <a:endParaRPr lang="zh-CN" altLang="en-US"/>
          </a:p>
        </p:txBody>
      </p:sp>
    </p:spTree>
    <p:extLst>
      <p:ext uri="{BB962C8B-B14F-4D97-AF65-F5344CB8AC3E}">
        <p14:creationId xmlns:p14="http://schemas.microsoft.com/office/powerpoint/2010/main" val="561045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除此之外，我还希望大家能分享这次培训内容，或许有人看过这些场景后能提高自己的防范意识，以免上当受骗。</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6</a:t>
            </a:fld>
            <a:endParaRPr lang="zh-CN" altLang="en-US"/>
          </a:p>
        </p:txBody>
      </p:sp>
    </p:spTree>
    <p:extLst>
      <p:ext uri="{BB962C8B-B14F-4D97-AF65-F5344CB8AC3E}">
        <p14:creationId xmlns:p14="http://schemas.microsoft.com/office/powerpoint/2010/main" val="1537144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重要物品要在视线之内</a:t>
            </a:r>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71</a:t>
            </a:fld>
            <a:endParaRPr lang="zh-CN" altLang="en-US"/>
          </a:p>
        </p:txBody>
      </p:sp>
    </p:spTree>
    <p:extLst>
      <p:ext uri="{BB962C8B-B14F-4D97-AF65-F5344CB8AC3E}">
        <p14:creationId xmlns:p14="http://schemas.microsoft.com/office/powerpoint/2010/main" val="3321996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72</a:t>
            </a:fld>
            <a:endParaRPr lang="zh-CN" altLang="en-US"/>
          </a:p>
        </p:txBody>
      </p:sp>
    </p:spTree>
    <p:extLst>
      <p:ext uri="{BB962C8B-B14F-4D97-AF65-F5344CB8AC3E}">
        <p14:creationId xmlns:p14="http://schemas.microsoft.com/office/powerpoint/2010/main" val="3401883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73</a:t>
            </a:fld>
            <a:endParaRPr lang="zh-CN" altLang="en-US"/>
          </a:p>
        </p:txBody>
      </p:sp>
    </p:spTree>
    <p:extLst>
      <p:ext uri="{BB962C8B-B14F-4D97-AF65-F5344CB8AC3E}">
        <p14:creationId xmlns:p14="http://schemas.microsoft.com/office/powerpoint/2010/main" val="689864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74</a:t>
            </a:fld>
            <a:endParaRPr lang="zh-CN" altLang="en-US"/>
          </a:p>
        </p:txBody>
      </p:sp>
    </p:spTree>
    <p:extLst>
      <p:ext uri="{BB962C8B-B14F-4D97-AF65-F5344CB8AC3E}">
        <p14:creationId xmlns:p14="http://schemas.microsoft.com/office/powerpoint/2010/main" val="1210216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那么我们就放正式进入安小恒工作的一天。第一个场景是安小恒的工作工位。大部分人的工作都要有一个固定的工位，以便高效的完成自己的工作</a:t>
            </a:r>
            <a:endParaRPr lang="en-US" altLang="zh-CN" dirty="0"/>
          </a:p>
          <a:p>
            <a:r>
              <a:rPr lang="zh-CN" altLang="en-US" dirty="0"/>
              <a:t>那么工位上又有什么需要注意的呢？</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7</a:t>
            </a:fld>
            <a:endParaRPr lang="zh-CN" altLang="en-US"/>
          </a:p>
        </p:txBody>
      </p:sp>
    </p:spTree>
    <p:extLst>
      <p:ext uri="{BB962C8B-B14F-4D97-AF65-F5344CB8AC3E}">
        <p14:creationId xmlns:p14="http://schemas.microsoft.com/office/powerpoint/2010/main" val="3650586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大家来看这张图片，这是安小恒的工位。安小恒早上刚刚来到公司，它的工位看着比较普通，</a:t>
            </a:r>
            <a:endParaRPr lang="en-US" altLang="zh-CN" dirty="0"/>
          </a:p>
          <a:p>
            <a:r>
              <a:rPr lang="zh-CN" altLang="en-US" dirty="0"/>
              <a:t>但是对于不怀好意的人来说，这样的工位为他们提供了绝佳的窃取各种信息的条件。</a:t>
            </a:r>
            <a:endParaRPr lang="en-US" altLang="zh-CN" dirty="0"/>
          </a:p>
          <a:p>
            <a:r>
              <a:rPr lang="zh-CN" altLang="en-US" dirty="0"/>
              <a:t>大家可以看到，有一个摊开的笔记本，一些工作中用到的书籍或资料，一些发票，一些报表文件还有一个</a:t>
            </a:r>
            <a:r>
              <a:rPr lang="en-US" altLang="zh-CN" dirty="0"/>
              <a:t>U</a:t>
            </a:r>
            <a:r>
              <a:rPr lang="zh-CN" altLang="en-US" dirty="0"/>
              <a:t>盘</a:t>
            </a:r>
            <a:endParaRPr lang="en-US" altLang="zh-CN" dirty="0"/>
          </a:p>
          <a:p>
            <a:r>
              <a:rPr lang="zh-CN" altLang="en-US" dirty="0"/>
              <a:t>这样的一个场景就必须让我们提高警惕来关注工作环境与物理安全。</a:t>
            </a:r>
            <a:endParaRPr lang="en-US" altLang="zh-CN" dirty="0"/>
          </a:p>
          <a:p>
            <a:r>
              <a:rPr lang="zh-CN" altLang="en-US" dirty="0"/>
              <a:t>其中</a:t>
            </a:r>
            <a:r>
              <a:rPr lang="en-US" altLang="zh-CN" dirty="0"/>
              <a:t>U</a:t>
            </a:r>
            <a:r>
              <a:rPr lang="zh-CN" altLang="en-US" dirty="0"/>
              <a:t>盘将成为我们关注的第一个焦点。</a:t>
            </a:r>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8</a:t>
            </a:fld>
            <a:endParaRPr lang="zh-CN" altLang="en-US"/>
          </a:p>
        </p:txBody>
      </p:sp>
    </p:spTree>
    <p:extLst>
      <p:ext uri="{BB962C8B-B14F-4D97-AF65-F5344CB8AC3E}">
        <p14:creationId xmlns:p14="http://schemas.microsoft.com/office/powerpoint/2010/main" val="268696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a:t>
            </a:r>
            <a:r>
              <a:rPr lang="zh-CN" altLang="en-US" dirty="0"/>
              <a:t>盘都不用我再介绍了，它的用处太多了。所以它常常成为各种信息安全事件的高发地。</a:t>
            </a:r>
            <a:endParaRPr lang="en-US" altLang="zh-CN" dirty="0"/>
          </a:p>
          <a:p>
            <a:r>
              <a:rPr lang="zh-CN" altLang="en-US" dirty="0"/>
              <a:t>那么安小恒的</a:t>
            </a:r>
            <a:r>
              <a:rPr lang="en-US" altLang="zh-CN" dirty="0"/>
              <a:t>U</a:t>
            </a:r>
            <a:r>
              <a:rPr lang="zh-CN" altLang="en-US" dirty="0"/>
              <a:t>盘又有哪些隐患呢？</a:t>
            </a:r>
            <a:endParaRPr lang="en-US" altLang="zh-CN" dirty="0"/>
          </a:p>
          <a:p>
            <a:r>
              <a:rPr lang="en-US" altLang="zh-CN" dirty="0"/>
              <a:t>U</a:t>
            </a:r>
            <a:r>
              <a:rPr lang="zh-CN" altLang="en-US" dirty="0"/>
              <a:t>盘资料有没有泄露，如果重要文件泄露，那么将非常危险</a:t>
            </a:r>
            <a:endParaRPr lang="en-US" altLang="zh-CN" dirty="0"/>
          </a:p>
          <a:p>
            <a:r>
              <a:rPr lang="zh-CN" altLang="en-US" dirty="0"/>
              <a:t>之后我们还要注意，这样一个昨晚没有带走的</a:t>
            </a:r>
            <a:r>
              <a:rPr lang="en-US" altLang="zh-CN" dirty="0"/>
              <a:t>U</a:t>
            </a:r>
            <a:r>
              <a:rPr lang="zh-CN" altLang="en-US" dirty="0"/>
              <a:t>盘，会不会被别人植入病毒？从而盗取个人资料？</a:t>
            </a:r>
            <a:endParaRPr lang="en-US" altLang="zh-CN" dirty="0"/>
          </a:p>
          <a:p>
            <a:r>
              <a:rPr lang="zh-CN" altLang="en-US" dirty="0"/>
              <a:t>所以</a:t>
            </a:r>
            <a:r>
              <a:rPr lang="en-US" altLang="zh-CN" dirty="0"/>
              <a:t>U</a:t>
            </a:r>
            <a:r>
              <a:rPr lang="zh-CN" altLang="en-US" dirty="0"/>
              <a:t>盘的安全是非常值得我们注意的。</a:t>
            </a:r>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9</a:t>
            </a:fld>
            <a:endParaRPr lang="zh-CN" altLang="en-US"/>
          </a:p>
        </p:txBody>
      </p:sp>
    </p:spTree>
    <p:extLst>
      <p:ext uri="{BB962C8B-B14F-4D97-AF65-F5344CB8AC3E}">
        <p14:creationId xmlns:p14="http://schemas.microsoft.com/office/powerpoint/2010/main" val="1140532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a:t>
            </a:r>
            <a:r>
              <a:rPr lang="zh-CN" altLang="en-US" dirty="0"/>
              <a:t>盘都不用我再介绍了，它的用处太多了。所以它常常成为各种信息安全事件的高发地。</a:t>
            </a:r>
            <a:endParaRPr lang="en-US" altLang="zh-CN" dirty="0"/>
          </a:p>
          <a:p>
            <a:r>
              <a:rPr lang="zh-CN" altLang="en-US" dirty="0"/>
              <a:t>那么安小恒的</a:t>
            </a:r>
            <a:r>
              <a:rPr lang="en-US" altLang="zh-CN" dirty="0"/>
              <a:t>U</a:t>
            </a:r>
            <a:r>
              <a:rPr lang="zh-CN" altLang="en-US" dirty="0"/>
              <a:t>盘又有哪些隐患呢？</a:t>
            </a:r>
            <a:endParaRPr lang="en-US" altLang="zh-CN" dirty="0"/>
          </a:p>
          <a:p>
            <a:r>
              <a:rPr lang="en-US" altLang="zh-CN" dirty="0"/>
              <a:t>U</a:t>
            </a:r>
            <a:r>
              <a:rPr lang="zh-CN" altLang="en-US" dirty="0"/>
              <a:t>盘资料有没有泄露，如果重要文件泄露，那么将非常危险</a:t>
            </a:r>
            <a:endParaRPr lang="en-US" altLang="zh-CN" dirty="0"/>
          </a:p>
          <a:p>
            <a:r>
              <a:rPr lang="zh-CN" altLang="en-US" dirty="0"/>
              <a:t>之后我们还要注意，这样一个昨晚没有带走的</a:t>
            </a:r>
            <a:r>
              <a:rPr lang="en-US" altLang="zh-CN" dirty="0"/>
              <a:t>U</a:t>
            </a:r>
            <a:r>
              <a:rPr lang="zh-CN" altLang="en-US" dirty="0"/>
              <a:t>盘，会不会被别人植入病毒？从而盗取个人资料？</a:t>
            </a:r>
            <a:endParaRPr lang="en-US" altLang="zh-CN" dirty="0"/>
          </a:p>
          <a:p>
            <a:r>
              <a:rPr lang="zh-CN" altLang="en-US" dirty="0"/>
              <a:t>所以</a:t>
            </a:r>
            <a:r>
              <a:rPr lang="en-US" altLang="zh-CN" dirty="0"/>
              <a:t>U</a:t>
            </a:r>
            <a:r>
              <a:rPr lang="zh-CN" altLang="en-US" dirty="0"/>
              <a:t>盘的安全是非常值得我们注意的。</a:t>
            </a:r>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10</a:t>
            </a:fld>
            <a:endParaRPr lang="zh-CN" altLang="en-US"/>
          </a:p>
        </p:txBody>
      </p:sp>
    </p:spTree>
    <p:extLst>
      <p:ext uri="{BB962C8B-B14F-4D97-AF65-F5344CB8AC3E}">
        <p14:creationId xmlns:p14="http://schemas.microsoft.com/office/powerpoint/2010/main" val="203537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那么除了电子产品，还有就是纸质资料也需要我们关注。信息安全或许给大家的感觉是发生在电子设备上的安全事故才叫信息安全事件。</a:t>
            </a:r>
            <a:endParaRPr lang="en-US" altLang="zh-CN" dirty="0"/>
          </a:p>
          <a:p>
            <a:r>
              <a:rPr lang="zh-CN" altLang="en-US" dirty="0"/>
              <a:t>其实信息安全的目的是保护各类信息，具体的我们随后还会讨论。所以我们就不能局限在保护电子设备上的信息，那些报表，发票，还有摊开的</a:t>
            </a:r>
            <a:endParaRPr lang="en-US" altLang="zh-CN" dirty="0"/>
          </a:p>
          <a:p>
            <a:r>
              <a:rPr lang="zh-CN" altLang="en-US" dirty="0"/>
              <a:t>笔记本都有可能暗藏非常有价值的信息。比如安小恒记不住密码，就会把密码写在本子上方便使用。</a:t>
            </a:r>
            <a:endParaRPr lang="en-US" altLang="zh-CN" dirty="0"/>
          </a:p>
          <a:p>
            <a:r>
              <a:rPr lang="zh-CN" altLang="en-US" dirty="0"/>
              <a:t>这些习惯都会给自己打来隐患给公司打来损失，所以大家一定要注意身边的每一个藏有信息的物品。</a:t>
            </a:r>
            <a:endParaRPr lang="en-US" altLang="zh-CN" dirty="0"/>
          </a:p>
          <a:p>
            <a:r>
              <a:rPr lang="zh-CN" altLang="en-US" dirty="0"/>
              <a:t>例如电影</a:t>
            </a:r>
            <a:r>
              <a:rPr lang="en-US" altLang="zh-CN" dirty="0"/>
              <a:t>《</a:t>
            </a:r>
            <a:r>
              <a:rPr lang="zh-CN" altLang="en-US" dirty="0"/>
              <a:t>头号玩家</a:t>
            </a:r>
            <a:r>
              <a:rPr lang="en-US" altLang="zh-CN" dirty="0"/>
              <a:t>》</a:t>
            </a:r>
            <a:r>
              <a:rPr lang="zh-CN" altLang="en-US" dirty="0"/>
              <a:t>中的大反派就是在游戏仓旁留了记录账户密码的纸条，在最关键的时刻帮助了主角韦德获得胜利</a:t>
            </a:r>
            <a:endParaRPr lang="en-US" altLang="zh-CN" dirty="0"/>
          </a:p>
          <a:p>
            <a:r>
              <a:rPr lang="zh-CN" altLang="en-US" dirty="0"/>
              <a:t>那么看过了安小恒的工位，下一步安小恒就要开始工作了。我们现在大家工作都少不了电脑了，那么我们就来看电脑，又会有什么记得我们注意的。</a:t>
            </a:r>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A2BED2B7-7B11-4FB3-A089-5C6C375B234F}" type="slidenum">
              <a:rPr lang="zh-CN" altLang="en-US" smtClean="0"/>
              <a:t>11</a:t>
            </a:fld>
            <a:endParaRPr lang="zh-CN" altLang="en-US"/>
          </a:p>
        </p:txBody>
      </p:sp>
    </p:spTree>
    <p:extLst>
      <p:ext uri="{BB962C8B-B14F-4D97-AF65-F5344CB8AC3E}">
        <p14:creationId xmlns:p14="http://schemas.microsoft.com/office/powerpoint/2010/main" val="3717270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2018/10/11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2018/10/11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2018/10/11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2018/10/11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GIF"/><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www.91ctf.co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10280" y="1796876"/>
            <a:ext cx="8803572" cy="1014730"/>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lnSpc>
                <a:spcPct val="100000"/>
              </a:lnSpc>
              <a:buNone/>
            </a:pPr>
            <a:r>
              <a:rPr lang="zh-CN" sz="6000" dirty="0">
                <a:latin typeface="时尚中黑简体" panose="01010104010101010101" pitchFamily="2" charset="-122"/>
                <a:ea typeface="时尚中黑简体" panose="01010104010101010101" pitchFamily="2" charset="-122"/>
              </a:rPr>
              <a:t>信息安全意识培训</a:t>
            </a:r>
          </a:p>
        </p:txBody>
      </p:sp>
      <p:grpSp>
        <p:nvGrpSpPr>
          <p:cNvPr id="16" name="组合 15"/>
          <p:cNvGrpSpPr/>
          <p:nvPr/>
        </p:nvGrpSpPr>
        <p:grpSpPr>
          <a:xfrm>
            <a:off x="7276744" y="4296873"/>
            <a:ext cx="681476" cy="681476"/>
            <a:chOff x="7866490" y="3995965"/>
            <a:chExt cx="894896" cy="894896"/>
          </a:xfrm>
        </p:grpSpPr>
        <p:sp>
          <p:nvSpPr>
            <p:cNvPr id="17" name="Oval 135"/>
            <p:cNvSpPr/>
            <p:nvPr/>
          </p:nvSpPr>
          <p:spPr>
            <a:xfrm>
              <a:off x="7866490" y="3995965"/>
              <a:ext cx="894896" cy="89489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nvGrpSpPr>
            <p:cNvPr id="18" name="Group 165"/>
            <p:cNvGrpSpPr/>
            <p:nvPr/>
          </p:nvGrpSpPr>
          <p:grpSpPr>
            <a:xfrm>
              <a:off x="8101366" y="4188435"/>
              <a:ext cx="425144" cy="509956"/>
              <a:chOff x="4051300" y="3109913"/>
              <a:chExt cx="628650" cy="754063"/>
            </a:xfrm>
            <a:solidFill>
              <a:schemeClr val="bg1">
                <a:lumMod val="95000"/>
              </a:schemeClr>
            </a:solidFill>
          </p:grpSpPr>
          <p:sp>
            <p:nvSpPr>
              <p:cNvPr id="19" name="Freeform 16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20" name="Freeform 167"/>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21" name="组合 20"/>
          <p:cNvGrpSpPr/>
          <p:nvPr/>
        </p:nvGrpSpPr>
        <p:grpSpPr>
          <a:xfrm>
            <a:off x="4271077" y="4296873"/>
            <a:ext cx="681476" cy="681476"/>
            <a:chOff x="3456014" y="2618015"/>
            <a:chExt cx="894896" cy="894896"/>
          </a:xfrm>
        </p:grpSpPr>
        <p:sp>
          <p:nvSpPr>
            <p:cNvPr id="22" name="Oval 156"/>
            <p:cNvSpPr/>
            <p:nvPr/>
          </p:nvSpPr>
          <p:spPr>
            <a:xfrm flipH="1">
              <a:off x="3456014" y="2618015"/>
              <a:ext cx="894896" cy="89489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nvGrpSpPr>
            <p:cNvPr id="23" name="Group 168"/>
            <p:cNvGrpSpPr/>
            <p:nvPr/>
          </p:nvGrpSpPr>
          <p:grpSpPr>
            <a:xfrm>
              <a:off x="3654390" y="2863629"/>
              <a:ext cx="498144" cy="403668"/>
              <a:chOff x="5145088" y="3205163"/>
              <a:chExt cx="736600" cy="596900"/>
            </a:xfrm>
            <a:solidFill>
              <a:schemeClr val="bg1">
                <a:lumMod val="95000"/>
              </a:schemeClr>
            </a:solidFill>
          </p:grpSpPr>
          <p:sp>
            <p:nvSpPr>
              <p:cNvPr id="24" name="Freeform 16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25" name="Freeform 17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26" name="Freeform 17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28" name="Freeform 17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29" name="Rectangle 173"/>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30" name="Rectangle 174"/>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grpSp>
      </p:grpSp>
      <p:grpSp>
        <p:nvGrpSpPr>
          <p:cNvPr id="31" name="组合 30"/>
          <p:cNvGrpSpPr/>
          <p:nvPr/>
        </p:nvGrpSpPr>
        <p:grpSpPr>
          <a:xfrm>
            <a:off x="5773911" y="4296873"/>
            <a:ext cx="681476" cy="681476"/>
            <a:chOff x="3456014" y="3995965"/>
            <a:chExt cx="894896" cy="894896"/>
          </a:xfrm>
        </p:grpSpPr>
        <p:sp>
          <p:nvSpPr>
            <p:cNvPr id="32" name="Oval 142"/>
            <p:cNvSpPr/>
            <p:nvPr/>
          </p:nvSpPr>
          <p:spPr>
            <a:xfrm flipH="1">
              <a:off x="3456014" y="3995965"/>
              <a:ext cx="894896" cy="89489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nvGrpSpPr>
            <p:cNvPr id="33" name="Group 176"/>
            <p:cNvGrpSpPr/>
            <p:nvPr/>
          </p:nvGrpSpPr>
          <p:grpSpPr>
            <a:xfrm>
              <a:off x="3647948" y="4188435"/>
              <a:ext cx="511028" cy="509956"/>
              <a:chOff x="5138738" y="4373563"/>
              <a:chExt cx="755650" cy="754063"/>
            </a:xfrm>
            <a:solidFill>
              <a:schemeClr val="bg1">
                <a:lumMod val="95000"/>
              </a:schemeClr>
            </a:solidFill>
          </p:grpSpPr>
          <p:sp>
            <p:nvSpPr>
              <p:cNvPr id="34" name="Freeform 17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5" name="Freeform 17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6" name="Rectangle 179"/>
              <p:cNvSpPr>
                <a:spLocks noChangeArrowheads="1"/>
              </p:cNvSpPr>
              <p:nvPr/>
            </p:nvSpPr>
            <p:spPr bwMode="auto">
              <a:xfrm>
                <a:off x="5505450" y="44704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37" name="Freeform 180"/>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8" name="Freeform 181"/>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9" name="Rectangle 182"/>
              <p:cNvSpPr>
                <a:spLocks noChangeArrowheads="1"/>
              </p:cNvSpPr>
              <p:nvPr/>
            </p:nvSpPr>
            <p:spPr bwMode="auto">
              <a:xfrm>
                <a:off x="5235575" y="4740275"/>
                <a:ext cx="587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40" name="Freeform 183"/>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1" name="Freeform 184"/>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2" name="Rectangle 185"/>
              <p:cNvSpPr>
                <a:spLocks noChangeArrowheads="1"/>
              </p:cNvSpPr>
              <p:nvPr/>
            </p:nvSpPr>
            <p:spPr bwMode="auto">
              <a:xfrm>
                <a:off x="5505450" y="4975225"/>
                <a:ext cx="2381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43" name="Freeform 186"/>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4" name="Freeform 187"/>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5" name="Rectangle 188"/>
              <p:cNvSpPr>
                <a:spLocks noChangeArrowheads="1"/>
              </p:cNvSpPr>
              <p:nvPr/>
            </p:nvSpPr>
            <p:spPr bwMode="auto">
              <a:xfrm>
                <a:off x="5738813" y="4740275"/>
                <a:ext cx="60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46" name="Freeform 189"/>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7" name="Freeform 190"/>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9" name="Freeform 19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6" name="组合 5"/>
          <p:cNvGrpSpPr/>
          <p:nvPr/>
        </p:nvGrpSpPr>
        <p:grpSpPr>
          <a:xfrm>
            <a:off x="5785976" y="4311478"/>
            <a:ext cx="681476" cy="681476"/>
            <a:chOff x="3456014" y="3995965"/>
            <a:chExt cx="894896" cy="894896"/>
          </a:xfrm>
        </p:grpSpPr>
        <p:sp>
          <p:nvSpPr>
            <p:cNvPr id="7" name="Oval 142"/>
            <p:cNvSpPr/>
            <p:nvPr/>
          </p:nvSpPr>
          <p:spPr>
            <a:xfrm flipH="1">
              <a:off x="3456014" y="3995965"/>
              <a:ext cx="894896" cy="894896"/>
            </a:xfrm>
            <a:prstGeom prst="ellipse">
              <a:avLst/>
            </a:prstGeom>
            <a:gradFill flip="none" rotWithShape="1">
              <a:gsLst>
                <a:gs pos="87000">
                  <a:srgbClr val="2A9995">
                    <a:alpha val="40000"/>
                  </a:srgbClr>
                </a:gs>
                <a:gs pos="0">
                  <a:srgbClr val="8EE0DC">
                    <a:alpha val="7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nvGrpSpPr>
            <p:cNvPr id="8" name="Group 176"/>
            <p:cNvGrpSpPr/>
            <p:nvPr/>
          </p:nvGrpSpPr>
          <p:grpSpPr>
            <a:xfrm>
              <a:off x="3647948" y="4188435"/>
              <a:ext cx="511028" cy="509956"/>
              <a:chOff x="5138738" y="4373563"/>
              <a:chExt cx="755650" cy="754063"/>
            </a:xfrm>
            <a:solidFill>
              <a:schemeClr val="bg1">
                <a:lumMod val="95000"/>
              </a:schemeClr>
            </a:solidFill>
          </p:grpSpPr>
          <p:sp>
            <p:nvSpPr>
              <p:cNvPr id="9" name="Freeform 17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 name="Freeform 17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 name="Rectangle 179"/>
              <p:cNvSpPr>
                <a:spLocks noChangeArrowheads="1"/>
              </p:cNvSpPr>
              <p:nvPr/>
            </p:nvSpPr>
            <p:spPr bwMode="auto">
              <a:xfrm>
                <a:off x="5505450" y="44704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2" name="Freeform 180"/>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3" name="Freeform 181"/>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5" name="Rectangle 182"/>
              <p:cNvSpPr>
                <a:spLocks noChangeArrowheads="1"/>
              </p:cNvSpPr>
              <p:nvPr/>
            </p:nvSpPr>
            <p:spPr bwMode="auto">
              <a:xfrm>
                <a:off x="5235575" y="4740275"/>
                <a:ext cx="587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27" name="Freeform 183"/>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8" name="Freeform 184"/>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0" name="Rectangle 185"/>
              <p:cNvSpPr>
                <a:spLocks noChangeArrowheads="1"/>
              </p:cNvSpPr>
              <p:nvPr/>
            </p:nvSpPr>
            <p:spPr bwMode="auto">
              <a:xfrm>
                <a:off x="5505450" y="4975225"/>
                <a:ext cx="2381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51" name="Freeform 186"/>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2" name="Freeform 187"/>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3" name="Rectangle 188"/>
              <p:cNvSpPr>
                <a:spLocks noChangeArrowheads="1"/>
              </p:cNvSpPr>
              <p:nvPr/>
            </p:nvSpPr>
            <p:spPr bwMode="auto">
              <a:xfrm>
                <a:off x="5738813" y="4740275"/>
                <a:ext cx="60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56" name="Freeform 189"/>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7" name="Freeform 190"/>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8" name="Freeform 19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pic>
        <p:nvPicPr>
          <p:cNvPr id="5" name="图片 4" descr="1"/>
          <p:cNvPicPr>
            <a:picLocks noChangeAspect="1"/>
          </p:cNvPicPr>
          <p:nvPr/>
        </p:nvPicPr>
        <p:blipFill>
          <a:blip r:embed="rId2">
            <a:clrChange>
              <a:clrFrom>
                <a:srgbClr val="000000">
                  <a:alpha val="0"/>
                </a:srgbClr>
              </a:clrFrom>
              <a:clrTo>
                <a:srgbClr val="000000">
                  <a:alpha val="0"/>
                  <a:alpha val="0"/>
                </a:srgbClr>
              </a:clrTo>
            </a:clrChange>
            <a:grayscl/>
            <a:lum bright="70000" contrast="-70000"/>
          </a:blip>
          <a:stretch>
            <a:fillRect/>
          </a:stretch>
        </p:blipFill>
        <p:spPr>
          <a:xfrm>
            <a:off x="506730" y="156845"/>
            <a:ext cx="1428750" cy="904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100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5"/>
                                        </p:tgtEl>
                                        <p:attrNameLst>
                                          <p:attrName>ppt_y</p:attrName>
                                        </p:attrNameLst>
                                      </p:cBhvr>
                                      <p:tavLst>
                                        <p:tav tm="0">
                                          <p:val>
                                            <p:strVal val="#ppt_y"/>
                                          </p:val>
                                        </p:tav>
                                        <p:tav tm="100000">
                                          <p:val>
                                            <p:strVal val="#ppt_y"/>
                                          </p:val>
                                        </p:tav>
                                      </p:tavLst>
                                    </p:anim>
                                    <p:anim calcmode="lin" valueType="num">
                                      <p:cBhvr>
                                        <p:cTn id="9"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5"/>
                                        </p:tgtEl>
                                      </p:cBhvr>
                                    </p:animEffect>
                                  </p:childTnLst>
                                </p:cTn>
                              </p:par>
                            </p:childTnLst>
                          </p:cTn>
                        </p:par>
                        <p:par>
                          <p:cTn id="12" fill="hold">
                            <p:stCondLst>
                              <p:cond delay="0"/>
                            </p:stCondLst>
                            <p:childTnLst>
                              <p:par>
                                <p:cTn id="13" presetID="53" presetClass="entr" presetSubtype="16"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53" presetClass="entr" presetSubtype="16"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par>
                                <p:cTn id="28" presetID="53" presetClass="entr" presetSubtype="16"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0" y="658368"/>
            <a:ext cx="3703320"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Freeform 3"/>
          <p:cNvSpPr/>
          <p:nvPr/>
        </p:nvSpPr>
        <p:spPr>
          <a:xfrm>
            <a:off x="0" y="1088136"/>
            <a:ext cx="2756916"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165548" y="655187"/>
            <a:ext cx="2160240" cy="553085"/>
          </a:xfrm>
          <a:prstGeom prst="rect">
            <a:avLst/>
          </a:prstGeom>
          <a:noFill/>
        </p:spPr>
        <p:txBody>
          <a:bodyPr wrap="square" rtlCol="0">
            <a:spAutoFit/>
          </a:bodyPr>
          <a:lstStyle/>
          <a:p>
            <a:r>
              <a:rPr lang="zh-CN" altLang="en-US" sz="3000" dirty="0">
                <a:latin typeface="微软雅黑" panose="020B0503020204020204" pitchFamily="34" charset="-122"/>
                <a:ea typeface="微软雅黑" panose="020B0503020204020204" pitchFamily="34" charset="-122"/>
              </a:rPr>
              <a:t>工作第一步</a:t>
            </a:r>
          </a:p>
        </p:txBody>
      </p:sp>
      <p:sp>
        <p:nvSpPr>
          <p:cNvPr id="13" name="TextBox 12"/>
          <p:cNvSpPr txBox="1"/>
          <p:nvPr/>
        </p:nvSpPr>
        <p:spPr>
          <a:xfrm>
            <a:off x="1165548" y="1206001"/>
            <a:ext cx="1703512"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走进工位</a:t>
            </a:r>
          </a:p>
        </p:txBody>
      </p:sp>
      <p:sp>
        <p:nvSpPr>
          <p:cNvPr id="11" name="TextBox 10"/>
          <p:cNvSpPr txBox="1"/>
          <p:nvPr/>
        </p:nvSpPr>
        <p:spPr>
          <a:xfrm>
            <a:off x="5056379" y="1088136"/>
            <a:ext cx="5734992" cy="2799484"/>
          </a:xfrm>
          <a:prstGeom prst="rect">
            <a:avLst/>
          </a:prstGeom>
          <a:noFill/>
        </p:spPr>
        <p:txBody>
          <a:bodyPr wrap="square" rtlCol="0">
            <a:spAutoFit/>
          </a:bodyPr>
          <a:lstStyle/>
          <a:p>
            <a:pPr algn="just">
              <a:lnSpc>
                <a:spcPct val="150000"/>
              </a:lnSpc>
            </a:pP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盘病毒顾名思义就是通过</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盘传播的病毒。自从发现</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a:t>
            </a:r>
            <a:r>
              <a:rPr lang="en-US" altLang="zh-CN" sz="2400" dirty="0">
                <a:solidFill>
                  <a:schemeClr val="bg1"/>
                </a:solidFill>
                <a:latin typeface="微软雅黑 Light" panose="020B0502040204020203" pitchFamily="34" charset="-122"/>
                <a:ea typeface="微软雅黑 Light" panose="020B0502040204020203" pitchFamily="34" charset="-122"/>
              </a:rPr>
              <a:t>autorun.inf</a:t>
            </a:r>
            <a:r>
              <a:rPr lang="zh-CN" altLang="en-US" sz="2400" dirty="0">
                <a:solidFill>
                  <a:schemeClr val="bg1"/>
                </a:solidFill>
                <a:latin typeface="微软雅黑 Light" panose="020B0502040204020203" pitchFamily="34" charset="-122"/>
                <a:ea typeface="微软雅黑 Light" panose="020B0502040204020203" pitchFamily="34" charset="-122"/>
              </a:rPr>
              <a:t>漏洞之后，</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盘病毒的数量与日俱增。</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盘病毒并不是只存在于</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盘上，中毒的电脑每个分区下面同样有</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盘病毒，电脑和</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盘交叉传播。</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sp>
        <p:nvSpPr>
          <p:cNvPr id="14" name="TextBox 13"/>
          <p:cNvSpPr txBox="1"/>
          <p:nvPr/>
        </p:nvSpPr>
        <p:spPr>
          <a:xfrm>
            <a:off x="5203028" y="4248169"/>
            <a:ext cx="5734992" cy="1754326"/>
          </a:xfrm>
          <a:prstGeom prst="rect">
            <a:avLst/>
          </a:prstGeom>
          <a:noFill/>
        </p:spPr>
        <p:txBody>
          <a:bodyPr wrap="square" rtlCol="0">
            <a:spAutoFit/>
          </a:bodyPr>
          <a:lstStyle/>
          <a:p>
            <a:pPr lvl="0">
              <a:lnSpc>
                <a:spcPct val="150000"/>
              </a:lnSpc>
            </a:pPr>
            <a:r>
              <a:rPr lang="en-US" altLang="zh-CN" sz="2400" dirty="0">
                <a:solidFill>
                  <a:schemeClr val="bg1"/>
                </a:solidFill>
                <a:latin typeface="微软雅黑 Light" panose="020B0502040204020203" pitchFamily="34" charset="-122"/>
                <a:ea typeface="微软雅黑 Light" panose="020B0502040204020203" pitchFamily="34" charset="-122"/>
              </a:rPr>
              <a:t>autorun.inf</a:t>
            </a:r>
            <a:r>
              <a:rPr lang="zh-CN" altLang="en-US" sz="2400" dirty="0">
                <a:solidFill>
                  <a:schemeClr val="bg1"/>
                </a:solidFill>
                <a:latin typeface="微软雅黑 Light" panose="020B0502040204020203" pitchFamily="34" charset="-122"/>
                <a:ea typeface="微软雅黑 Light" panose="020B0502040204020203" pitchFamily="34" charset="-122"/>
              </a:rPr>
              <a:t>是我们电脑使用中比较常见的文件之一 ，其作用是允许在双击磁盘时自动运行指定的某个文件。</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stretch>
            <a:fillRect/>
          </a:stretch>
        </p:blipFill>
        <p:spPr>
          <a:xfrm>
            <a:off x="188035" y="2275604"/>
            <a:ext cx="4868344" cy="3400223"/>
          </a:xfrm>
          <a:prstGeom prst="rect">
            <a:avLst/>
          </a:prstGeom>
        </p:spPr>
      </p:pic>
    </p:spTree>
    <p:extLst>
      <p:ext uri="{BB962C8B-B14F-4D97-AF65-F5344CB8AC3E}">
        <p14:creationId xmlns:p14="http://schemas.microsoft.com/office/powerpoint/2010/main" val="20119564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0" y="658368"/>
            <a:ext cx="3703320"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Freeform 3"/>
          <p:cNvSpPr/>
          <p:nvPr/>
        </p:nvSpPr>
        <p:spPr>
          <a:xfrm>
            <a:off x="0" y="1088136"/>
            <a:ext cx="2756916"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165548" y="655187"/>
            <a:ext cx="2160240" cy="553085"/>
          </a:xfrm>
          <a:prstGeom prst="rect">
            <a:avLst/>
          </a:prstGeom>
          <a:noFill/>
        </p:spPr>
        <p:txBody>
          <a:bodyPr wrap="square" rtlCol="0">
            <a:spAutoFit/>
          </a:bodyPr>
          <a:lstStyle/>
          <a:p>
            <a:r>
              <a:rPr lang="zh-CN" altLang="en-US" sz="3000" dirty="0">
                <a:latin typeface="微软雅黑" panose="020B0503020204020204" pitchFamily="34" charset="-122"/>
                <a:ea typeface="微软雅黑" panose="020B0503020204020204" pitchFamily="34" charset="-122"/>
              </a:rPr>
              <a:t>工作第一步</a:t>
            </a:r>
          </a:p>
        </p:txBody>
      </p:sp>
      <p:sp>
        <p:nvSpPr>
          <p:cNvPr id="11" name="TextBox 10"/>
          <p:cNvSpPr txBox="1"/>
          <p:nvPr/>
        </p:nvSpPr>
        <p:spPr>
          <a:xfrm>
            <a:off x="1165548" y="1206001"/>
            <a:ext cx="1703512"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走进工位</a:t>
            </a:r>
          </a:p>
        </p:txBody>
      </p:sp>
      <p:sp>
        <p:nvSpPr>
          <p:cNvPr id="13" name="TextBox 12"/>
          <p:cNvSpPr txBox="1"/>
          <p:nvPr/>
        </p:nvSpPr>
        <p:spPr>
          <a:xfrm>
            <a:off x="4411668" y="1213647"/>
            <a:ext cx="7300956" cy="4892675"/>
          </a:xfrm>
          <a:prstGeom prst="rect">
            <a:avLst/>
          </a:prstGeom>
          <a:noFill/>
        </p:spPr>
        <p:txBody>
          <a:bodyPr wrap="square" rtlCol="0">
            <a:spAutoFit/>
          </a:bodyPr>
          <a:lstStyle/>
          <a:p>
            <a:pPr defTabSz="913765" fontAlgn="auto">
              <a:lnSpc>
                <a:spcPct val="150000"/>
              </a:lnSpc>
              <a:spcBef>
                <a:spcPts val="0"/>
              </a:spcBef>
              <a:spcAft>
                <a:spcPts val="0"/>
              </a:spcAft>
            </a:pPr>
            <a:r>
              <a:rPr lang="zh-CN" altLang="en-US" sz="2400" dirty="0">
                <a:solidFill>
                  <a:schemeClr val="bg1"/>
                </a:solidFill>
                <a:latin typeface="微软雅黑 Light" panose="020B0502040204020203" pitchFamily="34" charset="-122"/>
                <a:ea typeface="微软雅黑 Light" panose="020B0502040204020203" pitchFamily="34" charset="-122"/>
              </a:rPr>
              <a:t>       除了一些电子设备会涉及到信息安全，还有一些传统的纸面介质也需要大家防范：</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defTabSz="913765" fontAlgn="auto">
              <a:lnSpc>
                <a:spcPct val="150000"/>
              </a:lnSpc>
              <a:spcBef>
                <a:spcPts val="0"/>
              </a:spcBef>
              <a:spcAft>
                <a:spcPts val="0"/>
              </a:spcAft>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禁止随意放置或丢弃含有敏感信息的纸质文件</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defTabSz="913765" fontAlgn="auto">
              <a:lnSpc>
                <a:spcPct val="150000"/>
              </a:lnSpc>
              <a:spcBef>
                <a:spcPts val="0"/>
              </a:spcBef>
              <a:spcAft>
                <a:spcPts val="0"/>
              </a:spcAft>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不要把密码或者密码提示书写在桌子上</a:t>
            </a:r>
          </a:p>
          <a:p>
            <a:pPr marL="457200" indent="-457200" defTabSz="913765" fontAlgn="auto">
              <a:lnSpc>
                <a:spcPct val="150000"/>
              </a:lnSpc>
              <a:spcBef>
                <a:spcPts val="0"/>
              </a:spcBef>
              <a:spcAft>
                <a:spcPts val="0"/>
              </a:spcAft>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离开座位时，应将贵重物品、含有机密信息的资料锁入柜中，并对使用的计算机进行锁屏</a:t>
            </a:r>
          </a:p>
          <a:p>
            <a:pPr marL="457200" indent="-457200" defTabSz="913765" fontAlgn="auto">
              <a:lnSpc>
                <a:spcPct val="150000"/>
              </a:lnSpc>
              <a:spcBef>
                <a:spcPts val="0"/>
              </a:spcBef>
              <a:spcAft>
                <a:spcPts val="0"/>
              </a:spcAft>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应将复印或打印的资料及时取走</a:t>
            </a:r>
          </a:p>
          <a:p>
            <a:pPr marL="457200" indent="-457200" defTabSz="913765" fontAlgn="auto">
              <a:lnSpc>
                <a:spcPct val="150000"/>
              </a:lnSpc>
              <a:spcBef>
                <a:spcPts val="0"/>
              </a:spcBef>
              <a:spcAft>
                <a:spcPts val="0"/>
              </a:spcAft>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禁止在公共场合谈论敏感信息</a:t>
            </a:r>
          </a:p>
          <a:p>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363" y="2464012"/>
            <a:ext cx="2798443" cy="2798443"/>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2"/>
          <p:cNvGraphicFramePr/>
          <p:nvPr>
            <p:extLst>
              <p:ext uri="{D42A27DB-BD31-4B8C-83A1-F6EECF244321}">
                <p14:modId xmlns:p14="http://schemas.microsoft.com/office/powerpoint/2010/main" val="4021017990"/>
              </p:ext>
            </p:extLst>
          </p:nvPr>
        </p:nvGraphicFramePr>
        <p:xfrm>
          <a:off x="1611339" y="921300"/>
          <a:ext cx="8928991" cy="5388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Freeform 3"/>
          <p:cNvSpPr/>
          <p:nvPr/>
        </p:nvSpPr>
        <p:spPr>
          <a:xfrm>
            <a:off x="0" y="1088136"/>
            <a:ext cx="27140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826500" y="663159"/>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11" name="TextBox 10"/>
          <p:cNvSpPr txBox="1"/>
          <p:nvPr/>
        </p:nvSpPr>
        <p:spPr>
          <a:xfrm>
            <a:off x="826500" y="1140301"/>
            <a:ext cx="206673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系统和软件</a:t>
            </a:r>
          </a:p>
        </p:txBody>
      </p:sp>
      <p:pic>
        <p:nvPicPr>
          <p:cNvPr id="23" name="Picture 22"/>
          <p:cNvPicPr>
            <a:picLocks noChangeAspect="1"/>
          </p:cNvPicPr>
          <p:nvPr/>
        </p:nvPicPr>
        <p:blipFill>
          <a:blip r:embed="rId3"/>
          <a:stretch>
            <a:fillRect/>
          </a:stretch>
        </p:blipFill>
        <p:spPr>
          <a:xfrm>
            <a:off x="5033120" y="2366133"/>
            <a:ext cx="2125733" cy="21257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9795" y="1560099"/>
            <a:ext cx="2219325" cy="1943100"/>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7695" y="1874372"/>
            <a:ext cx="983523" cy="983523"/>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069" y="3979395"/>
            <a:ext cx="2219325" cy="194310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7743" y="4206831"/>
            <a:ext cx="989396" cy="989396"/>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4776758">
            <a:off x="7381683" y="2355851"/>
            <a:ext cx="2146293" cy="2146293"/>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02718">
            <a:off x="2869713" y="2634109"/>
            <a:ext cx="2146293" cy="2146293"/>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83832" y="2132856"/>
            <a:ext cx="6696744" cy="2805430"/>
          </a:xfrm>
          <a:prstGeom prst="rect">
            <a:avLst/>
          </a:prstGeom>
          <a:noFill/>
        </p:spPr>
        <p:txBody>
          <a:bodyPr wrap="square" rtlCol="0">
            <a:spAutoFit/>
          </a:bodyPr>
          <a:lstStyle/>
          <a:p>
            <a:pPr>
              <a:lnSpc>
                <a:spcPct val="150000"/>
              </a:lnSpc>
            </a:pPr>
            <a:r>
              <a:rPr lang="zh-CN" altLang="en-US" sz="2800" dirty="0">
                <a:solidFill>
                  <a:schemeClr val="bg1"/>
                </a:solidFill>
                <a:latin typeface="微软雅黑 Light" panose="020B0502040204020203" pitchFamily="34" charset="-122"/>
                <a:ea typeface="微软雅黑 Light" panose="020B0502040204020203" pitchFamily="34" charset="-122"/>
              </a:rPr>
              <a:t>从安全角度出发，未联网时我们应该注意：</a:t>
            </a:r>
            <a:endParaRPr lang="en-US" altLang="zh-CN" sz="28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800" dirty="0">
                <a:solidFill>
                  <a:schemeClr val="bg1"/>
                </a:solidFill>
                <a:latin typeface="微软雅黑 Light" panose="020B0502040204020203" pitchFamily="34" charset="-122"/>
                <a:ea typeface="微软雅黑 Light" panose="020B0502040204020203" pitchFamily="34" charset="-122"/>
              </a:rPr>
              <a:t>应该安装杀毒软件。</a:t>
            </a:r>
            <a:endParaRPr lang="en-US" altLang="zh-CN" sz="28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800" dirty="0">
                <a:solidFill>
                  <a:schemeClr val="bg1"/>
                </a:solidFill>
                <a:latin typeface="微软雅黑 Light" panose="020B0502040204020203" pitchFamily="34" charset="-122"/>
                <a:ea typeface="微软雅黑 Light" panose="020B0502040204020203" pitchFamily="34" charset="-122"/>
              </a:rPr>
              <a:t>要打开防火墙。</a:t>
            </a:r>
            <a:endParaRPr lang="en-US" altLang="zh-CN" sz="2800" dirty="0">
              <a:solidFill>
                <a:schemeClr val="bg1"/>
              </a:solidFill>
              <a:latin typeface="微软雅黑 Light" panose="020B0502040204020203" pitchFamily="34" charset="-122"/>
              <a:ea typeface="微软雅黑 Light" panose="020B0502040204020203" pitchFamily="34" charset="-122"/>
            </a:endParaRPr>
          </a:p>
          <a:p>
            <a:pPr marL="342900" indent="-342900" eaLnBrk="0" hangingPunct="0">
              <a:lnSpc>
                <a:spcPct val="150000"/>
              </a:lnSpc>
              <a:spcBef>
                <a:spcPct val="30000"/>
              </a:spcBef>
              <a:buFont typeface="Wingdings" panose="05000000000000000000" pitchFamily="2" charset="2"/>
              <a:buChar char="p"/>
              <a:defRPr/>
            </a:pPr>
            <a:r>
              <a:rPr lang="zh-CN" altLang="en-US" sz="2800" dirty="0">
                <a:solidFill>
                  <a:schemeClr val="bg1"/>
                </a:solidFill>
                <a:latin typeface="微软雅黑 Light" panose="020B0502040204020203" pitchFamily="34" charset="-122"/>
                <a:ea typeface="微软雅黑 Light" panose="020B0502040204020203" pitchFamily="34" charset="-122"/>
              </a:rPr>
              <a:t>尽量使用正版系统或软件。</a:t>
            </a:r>
            <a:endParaRPr lang="en-US" altLang="zh-CN" sz="2800" dirty="0">
              <a:solidFill>
                <a:schemeClr val="bg1"/>
              </a:solidFill>
              <a:latin typeface="微软雅黑 Light" panose="020B0502040204020203" pitchFamily="34" charset="-122"/>
              <a:ea typeface="微软雅黑 Light" panose="020B0502040204020203" pitchFamily="34" charset="-122"/>
            </a:endParaRPr>
          </a:p>
        </p:txBody>
      </p:sp>
      <p:sp>
        <p:nvSpPr>
          <p:cNvPr id="10"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 name="Freeform 3"/>
          <p:cNvSpPr/>
          <p:nvPr/>
        </p:nvSpPr>
        <p:spPr>
          <a:xfrm>
            <a:off x="0" y="1088136"/>
            <a:ext cx="27140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826500" y="663159"/>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13" name="TextBox 12"/>
          <p:cNvSpPr txBox="1"/>
          <p:nvPr/>
        </p:nvSpPr>
        <p:spPr>
          <a:xfrm>
            <a:off x="826500" y="1140301"/>
            <a:ext cx="206673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系统和软件</a:t>
            </a:r>
          </a:p>
        </p:txBody>
      </p:sp>
      <p:pic>
        <p:nvPicPr>
          <p:cNvPr id="33" name="Picture 32"/>
          <p:cNvPicPr>
            <a:picLocks noChangeAspect="1"/>
          </p:cNvPicPr>
          <p:nvPr/>
        </p:nvPicPr>
        <p:blipFill>
          <a:blip r:embed="rId3"/>
          <a:stretch>
            <a:fillRect/>
          </a:stretch>
        </p:blipFill>
        <p:spPr>
          <a:xfrm>
            <a:off x="607924" y="1885199"/>
            <a:ext cx="1621677" cy="1621677"/>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22861">
            <a:off x="817607" y="3221925"/>
            <a:ext cx="1796463" cy="1796463"/>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195" y="4939779"/>
            <a:ext cx="1812567" cy="1586969"/>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3783" y="5100760"/>
            <a:ext cx="811391" cy="81139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 name="Freeform 3"/>
          <p:cNvSpPr/>
          <p:nvPr/>
        </p:nvSpPr>
        <p:spPr>
          <a:xfrm>
            <a:off x="0" y="1088136"/>
            <a:ext cx="27140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826500" y="663159"/>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13" name="TextBox 12"/>
          <p:cNvSpPr txBox="1"/>
          <p:nvPr/>
        </p:nvSpPr>
        <p:spPr>
          <a:xfrm>
            <a:off x="826500" y="1140301"/>
            <a:ext cx="206673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系统和软件</a:t>
            </a:r>
          </a:p>
        </p:txBody>
      </p:sp>
      <p:sp>
        <p:nvSpPr>
          <p:cNvPr id="5" name="TextBox 4"/>
          <p:cNvSpPr txBox="1"/>
          <p:nvPr/>
        </p:nvSpPr>
        <p:spPr>
          <a:xfrm>
            <a:off x="4381631" y="1868353"/>
            <a:ext cx="6768753" cy="4189730"/>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已联网后我们应该注意：</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lvl="0" indent="-342900" eaLnBrk="0" hangingPunct="0">
              <a:lnSpc>
                <a:spcPct val="15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检查系统更新和杀毒软件更新并安装</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lvl="0" indent="-342900" eaLnBrk="0" hangingPunct="0">
              <a:lnSpc>
                <a:spcPct val="15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需要安装各类软件，请到官方网站下载并核对</a:t>
            </a:r>
            <a:r>
              <a:rPr lang="en-US" altLang="zh-CN" sz="2400" dirty="0">
                <a:solidFill>
                  <a:schemeClr val="bg1"/>
                </a:solidFill>
                <a:latin typeface="微软雅黑 Light" panose="020B0502040204020203" pitchFamily="34" charset="-122"/>
                <a:ea typeface="微软雅黑 Light" panose="020B0502040204020203" pitchFamily="34" charset="-122"/>
              </a:rPr>
              <a:t>MD5</a:t>
            </a:r>
            <a:r>
              <a:rPr lang="zh-CN" altLang="en-US" sz="2400" dirty="0">
                <a:solidFill>
                  <a:schemeClr val="bg1"/>
                </a:solidFill>
                <a:latin typeface="微软雅黑 Light" panose="020B0502040204020203" pitchFamily="34" charset="-122"/>
                <a:ea typeface="微软雅黑 Light" panose="020B0502040204020203" pitchFamily="34" charset="-122"/>
              </a:rPr>
              <a:t>值以确定软件的真实性</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defTabSz="914400" fontAlgn="auto">
              <a:lnSpc>
                <a:spcPct val="150000"/>
              </a:lnSpc>
              <a:spcBef>
                <a:spcPts val="0"/>
              </a:spcBef>
              <a:spcAft>
                <a:spcPts val="0"/>
              </a:spcAft>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不要私自安装不明程序以免被植入后门</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defTabSz="914400" fontAlgn="auto">
              <a:lnSpc>
                <a:spcPct val="150000"/>
              </a:lnSpc>
              <a:spcBef>
                <a:spcPts val="0"/>
              </a:spcBef>
              <a:spcAft>
                <a:spcPts val="0"/>
              </a:spcAft>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对于莫名出现的软件和文件不要轻易打开，要及时做好杀毒工作来确认其是否还有病毒。</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pic>
        <p:nvPicPr>
          <p:cNvPr id="43" name="Picture 42"/>
          <p:cNvPicPr>
            <a:picLocks noChangeAspect="1"/>
          </p:cNvPicPr>
          <p:nvPr/>
        </p:nvPicPr>
        <p:blipFill>
          <a:blip r:embed="rId3"/>
          <a:stretch>
            <a:fillRect/>
          </a:stretch>
        </p:blipFill>
        <p:spPr>
          <a:xfrm>
            <a:off x="607924" y="1885199"/>
            <a:ext cx="1621677" cy="1621677"/>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50064">
            <a:off x="815285" y="3229629"/>
            <a:ext cx="1796463" cy="1796463"/>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7796" y="4865623"/>
            <a:ext cx="1812567" cy="1586969"/>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2839" y="5199321"/>
            <a:ext cx="685435" cy="685435"/>
          </a:xfrm>
          <a:prstGeom prst="rect">
            <a:avLst/>
          </a:prstGeom>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 name="Freeform 3"/>
          <p:cNvSpPr/>
          <p:nvPr/>
        </p:nvSpPr>
        <p:spPr>
          <a:xfrm>
            <a:off x="0" y="1088136"/>
            <a:ext cx="27140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826500" y="663159"/>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20" name="TextBox 19"/>
          <p:cNvSpPr txBox="1"/>
          <p:nvPr/>
        </p:nvSpPr>
        <p:spPr>
          <a:xfrm>
            <a:off x="826500" y="1140301"/>
            <a:ext cx="206673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系统和软件</a:t>
            </a:r>
          </a:p>
        </p:txBody>
      </p:sp>
      <p:sp>
        <p:nvSpPr>
          <p:cNvPr id="4" name="Text Box 5"/>
          <p:cNvSpPr txBox="1">
            <a:spLocks noChangeArrowheads="1"/>
          </p:cNvSpPr>
          <p:nvPr/>
        </p:nvSpPr>
        <p:spPr bwMode="auto">
          <a:xfrm>
            <a:off x="3527819" y="5075076"/>
            <a:ext cx="7526339" cy="373380"/>
          </a:xfrm>
          <a:prstGeom prst="rect">
            <a:avLst/>
          </a:prstGeom>
          <a:noFill/>
          <a:ln w="9525" algn="ctr">
            <a:noFill/>
            <a:miter lim="800000"/>
          </a:ln>
          <a:effectLst/>
        </p:spPr>
        <p:txBody>
          <a:bodyPr lIns="97530" tIns="48764" rIns="97530" bIns="48764">
            <a:spAutoFit/>
          </a:bodyPr>
          <a:lstStyle/>
          <a:p>
            <a:pPr algn="r">
              <a:spcBef>
                <a:spcPct val="50000"/>
              </a:spcBef>
              <a:defRPr/>
            </a:pPr>
            <a:r>
              <a:rPr lang="en-US" altLang="zh-CN" b="1" dirty="0">
                <a:solidFill>
                  <a:schemeClr val="bg1"/>
                </a:solidFill>
                <a:latin typeface="微软雅黑 Light" panose="020B0502040204020203" pitchFamily="34" charset="-122"/>
                <a:ea typeface="微软雅黑 Light" panose="020B0502040204020203" pitchFamily="34" charset="-122"/>
              </a:rPr>
              <a:t>——《</a:t>
            </a:r>
            <a:r>
              <a:rPr lang="zh-CN" altLang="en-US" b="1" dirty="0">
                <a:solidFill>
                  <a:schemeClr val="bg1"/>
                </a:solidFill>
                <a:latin typeface="微软雅黑 Light" panose="020B0502040204020203" pitchFamily="34" charset="-122"/>
                <a:ea typeface="微软雅黑 Light" panose="020B0502040204020203" pitchFamily="34" charset="-122"/>
              </a:rPr>
              <a:t>中华人民共和国计算机信息系统安全保护条例</a:t>
            </a:r>
            <a:r>
              <a:rPr lang="en-US" altLang="zh-CN" b="1" dirty="0">
                <a:solidFill>
                  <a:schemeClr val="bg1"/>
                </a:solidFill>
                <a:latin typeface="微软雅黑 Light" panose="020B0502040204020203" pitchFamily="34" charset="-122"/>
                <a:ea typeface="微软雅黑 Light" panose="020B0502040204020203" pitchFamily="34" charset="-122"/>
              </a:rPr>
              <a:t>》</a:t>
            </a:r>
          </a:p>
        </p:txBody>
      </p:sp>
      <p:sp>
        <p:nvSpPr>
          <p:cNvPr id="5" name="Text Box 6"/>
          <p:cNvSpPr txBox="1">
            <a:spLocks noChangeArrowheads="1"/>
          </p:cNvSpPr>
          <p:nvPr/>
        </p:nvSpPr>
        <p:spPr bwMode="auto">
          <a:xfrm>
            <a:off x="5322799" y="1946211"/>
            <a:ext cx="5072012" cy="3143250"/>
          </a:xfrm>
          <a:prstGeom prst="rect">
            <a:avLst/>
          </a:prstGeom>
          <a:noFill/>
          <a:ln w="9525" algn="ctr">
            <a:noFill/>
            <a:miter lim="800000"/>
          </a:ln>
          <a:effectLst/>
        </p:spPr>
        <p:txBody>
          <a:bodyPr wrap="square" lIns="97530" tIns="48764" rIns="97530" bIns="48764">
            <a:spAutoFit/>
          </a:bodyPr>
          <a:lstStyle/>
          <a:p>
            <a:pPr>
              <a:spcBef>
                <a:spcPct val="20000"/>
              </a:spcBef>
              <a:defRPr/>
            </a:pP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en-US" altLang="zh-CN" sz="6600" dirty="0">
                <a:solidFill>
                  <a:schemeClr val="bg1"/>
                </a:solidFill>
                <a:latin typeface="微软雅黑 Light" panose="020B0502040204020203" pitchFamily="34" charset="-122"/>
                <a:ea typeface="微软雅黑 Light" panose="020B0502040204020203" pitchFamily="34" charset="-122"/>
              </a:rPr>
              <a:t>“</a:t>
            </a:r>
            <a:r>
              <a:rPr lang="zh-CN" altLang="en-US" sz="2400" dirty="0">
                <a:solidFill>
                  <a:schemeClr val="bg1"/>
                </a:solidFill>
                <a:latin typeface="微软雅黑 Light" panose="020B0502040204020203" pitchFamily="34" charset="-122"/>
                <a:ea typeface="微软雅黑 Light" panose="020B0502040204020203" pitchFamily="34" charset="-122"/>
              </a:rPr>
              <a:t>计算机病毒，是指编制或者在计算机程序中插入的破坏计算机功能或者毁坏数据，影响计算机使用，并能自我复制的一组计算机指令或者程序代码。</a:t>
            </a:r>
            <a:r>
              <a:rPr lang="zh-CN" altLang="en-US" sz="6000" dirty="0">
                <a:solidFill>
                  <a:schemeClr val="bg1"/>
                </a:solidFill>
                <a:latin typeface="微软雅黑 Light" panose="020B0502040204020203" pitchFamily="34" charset="-122"/>
                <a:ea typeface="微软雅黑 Light" panose="020B0502040204020203" pitchFamily="34" charset="-122"/>
              </a:rPr>
              <a:t>”</a:t>
            </a:r>
          </a:p>
        </p:txBody>
      </p:sp>
      <p:sp>
        <p:nvSpPr>
          <p:cNvPr id="6" name="Rectangle 8"/>
          <p:cNvSpPr>
            <a:spLocks noChangeArrowheads="1"/>
          </p:cNvSpPr>
          <p:nvPr/>
        </p:nvSpPr>
        <p:spPr bwMode="auto">
          <a:xfrm>
            <a:off x="4366431" y="1569515"/>
            <a:ext cx="3459109" cy="265753"/>
          </a:xfrm>
          <a:prstGeom prst="rect">
            <a:avLst/>
          </a:prstGeom>
          <a:noFill/>
          <a:ln w="9525">
            <a:noFill/>
            <a:miter lim="800000"/>
          </a:ln>
          <a:effectLst/>
        </p:spPr>
        <p:txBody>
          <a:bodyPr lIns="97530" tIns="48764" rIns="97530" bIns="48764" anchor="ct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什么是计算机病毒</a:t>
            </a:r>
          </a:p>
        </p:txBody>
      </p:sp>
      <p:sp>
        <p:nvSpPr>
          <p:cNvPr id="9" name="Text Box 7"/>
          <p:cNvSpPr txBox="1">
            <a:spLocks noChangeArrowheads="1"/>
          </p:cNvSpPr>
          <p:nvPr/>
        </p:nvSpPr>
        <p:spPr bwMode="auto">
          <a:xfrm>
            <a:off x="254165" y="2396567"/>
            <a:ext cx="1290060" cy="891540"/>
          </a:xfrm>
          <a:prstGeom prst="rect">
            <a:avLst/>
          </a:prstGeom>
          <a:noFill/>
          <a:ln w="9525" algn="ctr">
            <a:noFill/>
            <a:miter lim="800000"/>
          </a:ln>
          <a:effectLst/>
        </p:spPr>
        <p:txBody>
          <a:bodyPr>
            <a:spAutoFit/>
          </a:bodyPr>
          <a:lstStyle/>
          <a:p>
            <a:pPr>
              <a:spcBef>
                <a:spcPct val="50000"/>
              </a:spcBef>
              <a:defRPr/>
            </a:pPr>
            <a:r>
              <a:rPr lang="zh-CN" altLang="en-US" sz="3400" dirty="0">
                <a:solidFill>
                  <a:schemeClr val="bg1"/>
                </a:solidFill>
                <a:latin typeface="微软雅黑 Light" panose="020B0502040204020203" pitchFamily="34" charset="-122"/>
                <a:ea typeface="微软雅黑 Light" panose="020B0502040204020203" pitchFamily="34" charset="-122"/>
              </a:rPr>
              <a:t>病毒 </a:t>
            </a:r>
            <a:r>
              <a:rPr lang="en-US" altLang="zh-CN" dirty="0">
                <a:solidFill>
                  <a:schemeClr val="bg1"/>
                </a:solidFill>
                <a:latin typeface="微软雅黑 Light" panose="020B0502040204020203" pitchFamily="34" charset="-122"/>
                <a:ea typeface="微软雅黑 Light" panose="020B0502040204020203" pitchFamily="34" charset="-122"/>
              </a:rPr>
              <a:t>Virus</a:t>
            </a:r>
          </a:p>
        </p:txBody>
      </p:sp>
      <p:sp>
        <p:nvSpPr>
          <p:cNvPr id="12" name="Text Box 10"/>
          <p:cNvSpPr txBox="1">
            <a:spLocks noChangeArrowheads="1"/>
          </p:cNvSpPr>
          <p:nvPr/>
        </p:nvSpPr>
        <p:spPr bwMode="auto">
          <a:xfrm>
            <a:off x="807929" y="3958140"/>
            <a:ext cx="1575155" cy="891540"/>
          </a:xfrm>
          <a:prstGeom prst="rect">
            <a:avLst/>
          </a:prstGeom>
          <a:noFill/>
          <a:ln w="9525" algn="ctr">
            <a:noFill/>
            <a:miter lim="800000"/>
          </a:ln>
          <a:effectLst/>
        </p:spPr>
        <p:txBody>
          <a:bodyPr>
            <a:spAutoFit/>
          </a:bodyPr>
          <a:lstStyle/>
          <a:p>
            <a:pPr>
              <a:spcBef>
                <a:spcPct val="50000"/>
              </a:spcBef>
              <a:defRPr/>
            </a:pPr>
            <a:r>
              <a:rPr lang="zh-CN" altLang="en-US" sz="3400" dirty="0">
                <a:solidFill>
                  <a:schemeClr val="bg1"/>
                </a:solidFill>
                <a:latin typeface="微软雅黑 Light" panose="020B0502040204020203" pitchFamily="34" charset="-122"/>
                <a:ea typeface="微软雅黑 Light" panose="020B0502040204020203" pitchFamily="34" charset="-122"/>
              </a:rPr>
              <a:t>蠕虫 </a:t>
            </a:r>
            <a:r>
              <a:rPr lang="en-US" altLang="zh-CN" dirty="0">
                <a:solidFill>
                  <a:schemeClr val="bg1"/>
                </a:solidFill>
                <a:latin typeface="微软雅黑 Light" panose="020B0502040204020203" pitchFamily="34" charset="-122"/>
                <a:ea typeface="微软雅黑 Light" panose="020B0502040204020203" pitchFamily="34" charset="-122"/>
              </a:rPr>
              <a:t>Worm</a:t>
            </a:r>
          </a:p>
        </p:txBody>
      </p:sp>
      <p:sp>
        <p:nvSpPr>
          <p:cNvPr id="15" name="Text Box 13"/>
          <p:cNvSpPr txBox="1">
            <a:spLocks noChangeArrowheads="1"/>
          </p:cNvSpPr>
          <p:nvPr/>
        </p:nvSpPr>
        <p:spPr bwMode="auto">
          <a:xfrm>
            <a:off x="1368601" y="5408087"/>
            <a:ext cx="1425704" cy="922020"/>
          </a:xfrm>
          <a:prstGeom prst="rect">
            <a:avLst/>
          </a:prstGeom>
          <a:noFill/>
          <a:ln w="9525" algn="ctr">
            <a:noFill/>
            <a:miter lim="800000"/>
          </a:ln>
          <a:effectLst/>
        </p:spPr>
        <p:txBody>
          <a:bodyPr>
            <a:spAutoFit/>
          </a:bodyPr>
          <a:lstStyle/>
          <a:p>
            <a:pPr>
              <a:spcBef>
                <a:spcPct val="50000"/>
              </a:spcBef>
              <a:defRPr/>
            </a:pPr>
            <a:r>
              <a:rPr lang="zh-CN" altLang="en-US" sz="3400" dirty="0">
                <a:solidFill>
                  <a:schemeClr val="bg1"/>
                </a:solidFill>
                <a:latin typeface="微软雅黑 Light" panose="020B0502040204020203" pitchFamily="34" charset="-122"/>
                <a:ea typeface="微软雅黑 Light" panose="020B0502040204020203" pitchFamily="34" charset="-122"/>
              </a:rPr>
              <a:t>木马 </a:t>
            </a:r>
            <a:r>
              <a:rPr lang="en-US" altLang="zh-CN" sz="2000" dirty="0">
                <a:solidFill>
                  <a:schemeClr val="bg1"/>
                </a:solidFill>
                <a:latin typeface="微软雅黑 Light" panose="020B0502040204020203" pitchFamily="34" charset="-122"/>
                <a:ea typeface="微软雅黑 Light" panose="020B0502040204020203" pitchFamily="34" charset="-122"/>
              </a:rPr>
              <a:t>Trojan</a:t>
            </a:r>
          </a:p>
        </p:txBody>
      </p:sp>
      <p:pic>
        <p:nvPicPr>
          <p:cNvPr id="22" name="Picture 2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52217" y="1946211"/>
            <a:ext cx="1090764" cy="987939"/>
          </a:xfrm>
          <a:prstGeom prst="rect">
            <a:avLst/>
          </a:prstGeom>
          <a:noFill/>
        </p:spPr>
      </p:pic>
      <p:pic>
        <p:nvPicPr>
          <p:cNvPr id="23" name="Picture 2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78999" y="5075076"/>
            <a:ext cx="1323365" cy="1240912"/>
          </a:xfrm>
          <a:prstGeom prst="rect">
            <a:avLst/>
          </a:prstGeom>
        </p:spPr>
      </p:pic>
      <p:pic>
        <p:nvPicPr>
          <p:cNvPr id="24" name="Picture 2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41208" y="3602759"/>
            <a:ext cx="1003545" cy="1005047"/>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idx="4294967295"/>
          </p:nvPr>
        </p:nvSpPr>
        <p:spPr>
          <a:xfrm>
            <a:off x="3634407" y="955547"/>
            <a:ext cx="3109665" cy="657225"/>
          </a:xfrm>
        </p:spPr>
        <p:txBody>
          <a:bodyPr anchor="ctr">
            <a:noAutofit/>
          </a:bodyPr>
          <a:lstStyle/>
          <a:p>
            <a:pPr algn="l" eaLnBrk="1" hangingPunct="1"/>
            <a:r>
              <a:rPr lang="zh-CN" altLang="en-US" sz="2800" dirty="0">
                <a:solidFill>
                  <a:schemeClr val="bg1"/>
                </a:solidFill>
                <a:latin typeface="微软雅黑" panose="020B0503020204020204" pitchFamily="34" charset="-122"/>
                <a:ea typeface="微软雅黑" panose="020B0503020204020204" pitchFamily="34" charset="-122"/>
              </a:rPr>
              <a:t>计算机中毒症状</a:t>
            </a:r>
          </a:p>
        </p:txBody>
      </p:sp>
      <p:sp>
        <p:nvSpPr>
          <p:cNvPr id="5" name="Rectangle 3"/>
          <p:cNvSpPr txBox="1">
            <a:spLocks noChangeArrowheads="1"/>
          </p:cNvSpPr>
          <p:nvPr/>
        </p:nvSpPr>
        <p:spPr>
          <a:xfrm>
            <a:off x="3884417" y="1877364"/>
            <a:ext cx="5351901" cy="2122805"/>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计算机速度变慢，出现蓝屏甚至死机； </a:t>
            </a:r>
          </a:p>
          <a:p>
            <a:pPr>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程序载入的时间变长；</a:t>
            </a:r>
          </a:p>
          <a:p>
            <a:pPr>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可执行程序文件的大小改变了；</a:t>
            </a:r>
          </a:p>
          <a:p>
            <a:pPr>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没有存取磁盘，但磁盘指示灯却一直在亮；</a:t>
            </a:r>
          </a:p>
        </p:txBody>
      </p:sp>
      <p:sp>
        <p:nvSpPr>
          <p:cNvPr id="6" name="TextBox 5"/>
          <p:cNvSpPr txBox="1"/>
          <p:nvPr/>
        </p:nvSpPr>
        <p:spPr>
          <a:xfrm>
            <a:off x="5819621" y="4028795"/>
            <a:ext cx="5652119" cy="2522855"/>
          </a:xfrm>
          <a:prstGeom prst="rect">
            <a:avLst/>
          </a:prstGeom>
          <a:noFill/>
        </p:spPr>
        <p:txBody>
          <a:bodyPr wrap="square" rtlCol="0">
            <a:spAutoFit/>
          </a:bodyPr>
          <a:lstStyle/>
          <a:p>
            <a:pPr marL="342900" indent="-342900" defTabSz="914400">
              <a:lnSpc>
                <a:spcPct val="150000"/>
              </a:lnSpc>
              <a:spcBef>
                <a:spcPct val="20000"/>
              </a:spcBef>
              <a:buFont typeface="Wingdings" panose="05000000000000000000" pitchFamily="2" charset="2"/>
              <a:buChar char="p"/>
            </a:pPr>
            <a:r>
              <a:rPr lang="zh-CN" altLang="en-US" sz="2000" kern="0" dirty="0">
                <a:solidFill>
                  <a:schemeClr val="bg1"/>
                </a:solidFill>
                <a:latin typeface="微软雅黑 Light" panose="020B0502040204020203" pitchFamily="34" charset="-122"/>
                <a:ea typeface="微软雅黑 Light" panose="020B0502040204020203" pitchFamily="34" charset="-122"/>
              </a:rPr>
              <a:t>开机后出现陌生的声音、画面或提示信息，以及不寻常的错误信息或乱码。</a:t>
            </a:r>
            <a:endParaRPr lang="en-US" altLang="zh-CN" sz="2000" kern="0" dirty="0">
              <a:solidFill>
                <a:schemeClr val="bg1"/>
              </a:solidFill>
              <a:latin typeface="微软雅黑 Light" panose="020B0502040204020203" pitchFamily="34" charset="-122"/>
              <a:ea typeface="微软雅黑 Light" panose="020B0502040204020203" pitchFamily="34" charset="-122"/>
            </a:endParaRPr>
          </a:p>
          <a:p>
            <a:pPr marL="342900" indent="-342900" defTabSz="914400">
              <a:lnSpc>
                <a:spcPct val="150000"/>
              </a:lnSpc>
              <a:spcBef>
                <a:spcPct val="20000"/>
              </a:spcBef>
              <a:buFont typeface="Wingdings" panose="05000000000000000000" pitchFamily="2" charset="2"/>
              <a:buChar char="p"/>
            </a:pPr>
            <a:r>
              <a:rPr lang="zh-CN" altLang="en-US" sz="2000" kern="0" dirty="0">
                <a:solidFill>
                  <a:schemeClr val="bg1"/>
                </a:solidFill>
                <a:latin typeface="微软雅黑 Light" panose="020B0502040204020203" pitchFamily="34" charset="-122"/>
                <a:ea typeface="微软雅黑 Light" panose="020B0502040204020203" pitchFamily="34" charset="-122"/>
              </a:rPr>
              <a:t>系统内存或硬盘的容量突然大幅减少；</a:t>
            </a:r>
          </a:p>
          <a:p>
            <a:pPr marL="342900" indent="-342900" defTabSz="914400">
              <a:lnSpc>
                <a:spcPct val="150000"/>
              </a:lnSpc>
              <a:spcBef>
                <a:spcPct val="20000"/>
              </a:spcBef>
              <a:buFont typeface="Wingdings" panose="05000000000000000000" pitchFamily="2" charset="2"/>
              <a:buChar char="p"/>
            </a:pPr>
            <a:r>
              <a:rPr lang="zh-CN" altLang="en-US" sz="2000" kern="0" dirty="0">
                <a:solidFill>
                  <a:schemeClr val="bg1"/>
                </a:solidFill>
                <a:latin typeface="微软雅黑 Light" panose="020B0502040204020203" pitchFamily="34" charset="-122"/>
                <a:ea typeface="微软雅黑 Light" panose="020B0502040204020203" pitchFamily="34" charset="-122"/>
              </a:rPr>
              <a:t>文件的内容改变或被加上一些奇怪的资料，或文件离奇消失。 </a:t>
            </a:r>
          </a:p>
        </p:txBody>
      </p:sp>
      <p:sp>
        <p:nvSpPr>
          <p:cNvPr id="11"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Freeform 3"/>
          <p:cNvSpPr/>
          <p:nvPr/>
        </p:nvSpPr>
        <p:spPr>
          <a:xfrm>
            <a:off x="0" y="1088136"/>
            <a:ext cx="27140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826500" y="663159"/>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14" name="TextBox 13"/>
          <p:cNvSpPr txBox="1"/>
          <p:nvPr/>
        </p:nvSpPr>
        <p:spPr>
          <a:xfrm>
            <a:off x="826500" y="1140301"/>
            <a:ext cx="206673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系统和软件</a:t>
            </a:r>
          </a:p>
        </p:txBody>
      </p:sp>
      <p:pic>
        <p:nvPicPr>
          <p:cNvPr id="16" name="Picture 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41724" y="3468503"/>
            <a:ext cx="1260015" cy="1141233"/>
          </a:xfrm>
          <a:prstGeom prst="rect">
            <a:avLst/>
          </a:prstGeom>
        </p:spPr>
      </p:pic>
      <p:pic>
        <p:nvPicPr>
          <p:cNvPr id="18" name="Picture 17"/>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61711" y="2879800"/>
            <a:ext cx="2820755" cy="2320003"/>
          </a:xfrm>
          <a:prstGeom prst="rect">
            <a:avLst/>
          </a:prstGeom>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 name="Freeform 3"/>
          <p:cNvSpPr/>
          <p:nvPr/>
        </p:nvSpPr>
        <p:spPr>
          <a:xfrm>
            <a:off x="0" y="1088136"/>
            <a:ext cx="27140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826500" y="663159"/>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34" name="TextBox 33"/>
          <p:cNvSpPr txBox="1"/>
          <p:nvPr/>
        </p:nvSpPr>
        <p:spPr>
          <a:xfrm>
            <a:off x="826500" y="1140301"/>
            <a:ext cx="206673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系统和软件</a:t>
            </a:r>
          </a:p>
        </p:txBody>
      </p:sp>
      <p:pic>
        <p:nvPicPr>
          <p:cNvPr id="36" name="Picture 35"/>
          <p:cNvPicPr>
            <a:picLocks noChangeAspect="1"/>
          </p:cNvPicPr>
          <p:nvPr/>
        </p:nvPicPr>
        <p:blipFill>
          <a:blip r:embed="rId3" cstate="print">
            <a:duotone>
              <a:schemeClr val="bg2">
                <a:shade val="45000"/>
                <a:satMod val="135000"/>
              </a:schemeClr>
              <a:prstClr val="white"/>
            </a:duotone>
          </a:blip>
          <a:stretch>
            <a:fillRect/>
          </a:stretch>
        </p:blipFill>
        <p:spPr>
          <a:xfrm>
            <a:off x="811659" y="2185409"/>
            <a:ext cx="1090764" cy="987939"/>
          </a:xfrm>
          <a:prstGeom prst="rect">
            <a:avLst/>
          </a:prstGeom>
          <a:noFill/>
        </p:spPr>
      </p:pic>
      <p:sp>
        <p:nvSpPr>
          <p:cNvPr id="5" name="Rectangle 2"/>
          <p:cNvSpPr txBox="1">
            <a:spLocks noChangeArrowheads="1"/>
          </p:cNvSpPr>
          <p:nvPr/>
        </p:nvSpPr>
        <p:spPr>
          <a:xfrm>
            <a:off x="3351208" y="919647"/>
            <a:ext cx="4191395" cy="9015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微软雅黑" panose="020B0503020204020204" pitchFamily="34" charset="-122"/>
                <a:ea typeface="微软雅黑" panose="020B0503020204020204" pitchFamily="34" charset="-122"/>
              </a:rPr>
              <a:t>如何预防计算机病毒 </a:t>
            </a:r>
          </a:p>
        </p:txBody>
      </p:sp>
      <p:sp>
        <p:nvSpPr>
          <p:cNvPr id="6" name="Rectangle 3"/>
          <p:cNvSpPr txBox="1">
            <a:spLocks noChangeArrowheads="1"/>
          </p:cNvSpPr>
          <p:nvPr/>
        </p:nvSpPr>
        <p:spPr>
          <a:xfrm>
            <a:off x="2714077" y="1834239"/>
            <a:ext cx="9249433" cy="443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400" dirty="0">
                <a:solidFill>
                  <a:schemeClr val="bg1"/>
                </a:solidFill>
                <a:latin typeface="微软雅黑 Light" panose="020B0502040204020203" pitchFamily="34" charset="-122"/>
                <a:ea typeface="微软雅黑 Light" panose="020B0502040204020203" pitchFamily="34" charset="-122"/>
              </a:rPr>
              <a:t>病毒的传染无非是二种方式：一是</a:t>
            </a:r>
            <a:r>
              <a:rPr lang="zh-CN" altLang="en-US" dirty="0">
                <a:solidFill>
                  <a:schemeClr val="bg1"/>
                </a:solidFill>
                <a:latin typeface="微软雅黑 Light" panose="020B0502040204020203" pitchFamily="34" charset="-122"/>
                <a:ea typeface="微软雅黑 Light" panose="020B0502040204020203" pitchFamily="34" charset="-122"/>
              </a:rPr>
              <a:t>网络</a:t>
            </a:r>
            <a:r>
              <a:rPr lang="zh-CN" altLang="en-US" sz="2400" dirty="0">
                <a:solidFill>
                  <a:schemeClr val="bg1"/>
                </a:solidFill>
                <a:latin typeface="微软雅黑 Light" panose="020B0502040204020203" pitchFamily="34" charset="-122"/>
                <a:ea typeface="微软雅黑 Light" panose="020B0502040204020203" pitchFamily="34" charset="-122"/>
              </a:rPr>
              <a:t>，二是</a:t>
            </a:r>
            <a:r>
              <a:rPr lang="zh-CN" altLang="en-US" dirty="0">
                <a:solidFill>
                  <a:schemeClr val="bg1"/>
                </a:solidFill>
                <a:latin typeface="微软雅黑 Light" panose="020B0502040204020203" pitchFamily="34" charset="-122"/>
                <a:ea typeface="微软雅黑 Light" panose="020B0502040204020203" pitchFamily="34" charset="-122"/>
              </a:rPr>
              <a:t>移动存储介质</a:t>
            </a:r>
            <a:r>
              <a:rPr lang="zh-CN" altLang="en-US" sz="2400" dirty="0">
                <a:solidFill>
                  <a:schemeClr val="bg1"/>
                </a:solidFill>
                <a:latin typeface="微软雅黑 Light" panose="020B0502040204020203" pitchFamily="34" charset="-122"/>
                <a:ea typeface="微软雅黑 Light" panose="020B0502040204020203" pitchFamily="34" charset="-122"/>
              </a:rPr>
              <a:t>。</a:t>
            </a:r>
            <a:endParaRPr lang="zh-CN" altLang="en-US"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不要轻易下载小网站的软件与程序。 </a:t>
            </a:r>
          </a:p>
          <a:p>
            <a:pPr>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不要光顾那些很诱惑人的小网站，因为这些网站很有可能就是网络陷阱。 </a:t>
            </a:r>
          </a:p>
          <a:p>
            <a:pPr>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不要随便打开某些来路不明的</a:t>
            </a:r>
            <a:r>
              <a:rPr lang="en-US" altLang="zh-CN" sz="2000" dirty="0">
                <a:solidFill>
                  <a:schemeClr val="bg1"/>
                </a:solidFill>
                <a:latin typeface="微软雅黑 Light" panose="020B0502040204020203" pitchFamily="34" charset="-122"/>
                <a:ea typeface="微软雅黑 Light" panose="020B0502040204020203" pitchFamily="34" charset="-122"/>
              </a:rPr>
              <a:t>E-mail</a:t>
            </a:r>
            <a:r>
              <a:rPr lang="zh-CN" altLang="en-US" sz="2000" dirty="0">
                <a:solidFill>
                  <a:schemeClr val="bg1"/>
                </a:solidFill>
                <a:latin typeface="微软雅黑 Light" panose="020B0502040204020203" pitchFamily="34" charset="-122"/>
                <a:ea typeface="微软雅黑 Light" panose="020B0502040204020203" pitchFamily="34" charset="-122"/>
              </a:rPr>
              <a:t>与附件程序。 </a:t>
            </a:r>
          </a:p>
          <a:p>
            <a:pPr>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安装正版杀毒软件公司提供的防火墙，并注意时时打开着。 </a:t>
            </a:r>
          </a:p>
          <a:p>
            <a:pPr>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不要在线启动、阅读某些文件，否则您很有可能成为网络病毒的传播者。 </a:t>
            </a:r>
          </a:p>
          <a:p>
            <a:pPr>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不要打开不认识的邮件</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不要随意下载软件</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要下载就要到正规的网站去下载</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同时网上下载程序</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或文件在运行或打开前要对其进行病毒扫描</a:t>
            </a:r>
            <a:r>
              <a:rPr lang="en-US" altLang="zh-CN" sz="2000" dirty="0">
                <a:solidFill>
                  <a:schemeClr val="bg1"/>
                </a:solidFill>
                <a:latin typeface="微软雅黑 Light" panose="020B0502040204020203" pitchFamily="34" charset="-122"/>
                <a:ea typeface="微软雅黑 Light" panose="020B0502040204020203" pitchFamily="34" charset="-122"/>
              </a:rPr>
              <a:t>.</a:t>
            </a:r>
          </a:p>
        </p:txBody>
      </p:sp>
      <p:pic>
        <p:nvPicPr>
          <p:cNvPr id="38" name="Picture 37"/>
          <p:cNvPicPr>
            <a:picLocks noChangeAspect="1"/>
          </p:cNvPicPr>
          <p:nvPr/>
        </p:nvPicPr>
        <p:blipFill>
          <a:blip r:embed="rId4" cstate="print">
            <a:duotone>
              <a:schemeClr val="bg2">
                <a:shade val="45000"/>
                <a:satMod val="135000"/>
              </a:schemeClr>
              <a:prstClr val="white"/>
            </a:duotone>
          </a:blip>
          <a:stretch>
            <a:fillRect/>
          </a:stretch>
        </p:blipFill>
        <p:spPr>
          <a:xfrm rot="2714221" flipH="1">
            <a:off x="766328" y="3486303"/>
            <a:ext cx="1181420" cy="1153532"/>
          </a:xfrm>
          <a:prstGeom prst="rect">
            <a:avLst/>
          </a:prstGeom>
          <a:noFill/>
        </p:spPr>
      </p:pic>
      <p:pic>
        <p:nvPicPr>
          <p:cNvPr id="37" name="Picture 36"/>
          <p:cNvPicPr>
            <a:picLocks noChangeAspect="1"/>
          </p:cNvPicPr>
          <p:nvPr/>
        </p:nvPicPr>
        <p:blipFill>
          <a:blip r:embed="rId5" cstate="print">
            <a:duotone>
              <a:schemeClr val="bg2">
                <a:shade val="45000"/>
                <a:satMod val="135000"/>
              </a:schemeClr>
              <a:prstClr val="white"/>
            </a:duotone>
          </a:blip>
          <a:stretch>
            <a:fillRect/>
          </a:stretch>
        </p:blipFill>
        <p:spPr>
          <a:xfrm>
            <a:off x="668245" y="4900063"/>
            <a:ext cx="1377589" cy="1377589"/>
          </a:xfrm>
          <a:prstGeom prst="rect">
            <a:avLst/>
          </a:prstGeom>
          <a:noFill/>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 name="Freeform 3"/>
          <p:cNvSpPr/>
          <p:nvPr/>
        </p:nvSpPr>
        <p:spPr>
          <a:xfrm>
            <a:off x="0" y="1088136"/>
            <a:ext cx="27140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826500" y="663159"/>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34" name="TextBox 33"/>
          <p:cNvSpPr txBox="1"/>
          <p:nvPr/>
        </p:nvSpPr>
        <p:spPr>
          <a:xfrm>
            <a:off x="826500" y="1140301"/>
            <a:ext cx="206673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系统和软件</a:t>
            </a:r>
          </a:p>
        </p:txBody>
      </p:sp>
      <p:sp>
        <p:nvSpPr>
          <p:cNvPr id="15" name="Rectangle 6"/>
          <p:cNvSpPr>
            <a:spLocks noChangeArrowheads="1"/>
          </p:cNvSpPr>
          <p:nvPr/>
        </p:nvSpPr>
        <p:spPr bwMode="auto">
          <a:xfrm>
            <a:off x="4893717" y="3229611"/>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6" name="Rectangle 2"/>
          <p:cNvSpPr txBox="1">
            <a:spLocks noChangeArrowheads="1"/>
          </p:cNvSpPr>
          <p:nvPr/>
        </p:nvSpPr>
        <p:spPr>
          <a:xfrm>
            <a:off x="3564595" y="637375"/>
            <a:ext cx="7776865" cy="90152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微软雅黑" panose="020B0503020204020204" pitchFamily="34" charset="-122"/>
                <a:ea typeface="微软雅黑" panose="020B0503020204020204" pitchFamily="34" charset="-122"/>
              </a:rPr>
              <a:t>新鲜事</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简单报：勒索病毒</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719735" y="1401911"/>
            <a:ext cx="7329575" cy="4708981"/>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2000" dirty="0">
                <a:solidFill>
                  <a:schemeClr val="bg1"/>
                </a:solidFill>
                <a:latin typeface="微软雅黑 Light" panose="020B0502040204020203" pitchFamily="34" charset="-122"/>
                <a:ea typeface="微软雅黑 Light" panose="020B0502040204020203" pitchFamily="34" charset="-122"/>
              </a:rPr>
              <a:t>2017</a:t>
            </a:r>
            <a:r>
              <a:rPr lang="zh-CN" altLang="en-US" sz="2000" dirty="0">
                <a:solidFill>
                  <a:schemeClr val="bg1"/>
                </a:solidFill>
                <a:latin typeface="微软雅黑 Light" panose="020B0502040204020203" pitchFamily="34" charset="-122"/>
                <a:ea typeface="微软雅黑 Light" panose="020B0502040204020203" pitchFamily="34" charset="-122"/>
              </a:rPr>
              <a:t>年</a:t>
            </a:r>
            <a:r>
              <a:rPr lang="en-US" altLang="zh-CN" sz="2000" dirty="0">
                <a:solidFill>
                  <a:schemeClr val="bg1"/>
                </a:solidFill>
                <a:latin typeface="微软雅黑 Light" panose="020B0502040204020203" pitchFamily="34" charset="-122"/>
                <a:ea typeface="微软雅黑 Light" panose="020B0502040204020203" pitchFamily="34" charset="-122"/>
              </a:rPr>
              <a:t>5</a:t>
            </a:r>
            <a:r>
              <a:rPr lang="zh-CN" altLang="en-US" sz="2000" dirty="0">
                <a:solidFill>
                  <a:schemeClr val="bg1"/>
                </a:solidFill>
                <a:latin typeface="微软雅黑 Light" panose="020B0502040204020203" pitchFamily="34" charset="-122"/>
                <a:ea typeface="微软雅黑 Light" panose="020B0502040204020203" pitchFamily="34" charset="-122"/>
              </a:rPr>
              <a:t>月</a:t>
            </a:r>
            <a:r>
              <a:rPr lang="en-US" altLang="zh-CN" sz="2000" dirty="0">
                <a:solidFill>
                  <a:schemeClr val="bg1"/>
                </a:solidFill>
                <a:latin typeface="微软雅黑 Light" panose="020B0502040204020203" pitchFamily="34" charset="-122"/>
                <a:ea typeface="微软雅黑 Light" panose="020B0502040204020203" pitchFamily="34" charset="-122"/>
              </a:rPr>
              <a:t>12</a:t>
            </a:r>
            <a:r>
              <a:rPr lang="zh-CN" altLang="en-US" sz="2000" dirty="0">
                <a:solidFill>
                  <a:schemeClr val="bg1"/>
                </a:solidFill>
                <a:latin typeface="微软雅黑 Light" panose="020B0502040204020203" pitchFamily="34" charset="-122"/>
                <a:ea typeface="微软雅黑 Light" panose="020B0502040204020203" pitchFamily="34" charset="-122"/>
              </a:rPr>
              <a:t>日，一种名为“想哭”的勒索病毒袭击全球</a:t>
            </a:r>
            <a:r>
              <a:rPr lang="en-US" altLang="zh-CN" sz="2000" dirty="0">
                <a:solidFill>
                  <a:schemeClr val="bg1"/>
                </a:solidFill>
                <a:latin typeface="微软雅黑 Light" panose="020B0502040204020203" pitchFamily="34" charset="-122"/>
                <a:ea typeface="微软雅黑 Light" panose="020B0502040204020203" pitchFamily="34" charset="-122"/>
              </a:rPr>
              <a:t>150</a:t>
            </a:r>
            <a:r>
              <a:rPr lang="zh-CN" altLang="en-US" sz="2000" dirty="0">
                <a:solidFill>
                  <a:schemeClr val="bg1"/>
                </a:solidFill>
                <a:latin typeface="微软雅黑 Light" panose="020B0502040204020203" pitchFamily="34" charset="-122"/>
                <a:ea typeface="微软雅黑 Light" panose="020B0502040204020203" pitchFamily="34" charset="-122"/>
              </a:rPr>
              <a:t>多个国家和地区，影响领域包括政府部门、医疗服务、公共交通、邮政、通信和汽车制造业。</a:t>
            </a:r>
          </a:p>
          <a:p>
            <a:pPr marL="285750" indent="-285750">
              <a:lnSpc>
                <a:spcPct val="150000"/>
              </a:lnSpc>
              <a:buFont typeface="Wingdings" panose="05000000000000000000" pitchFamily="2" charset="2"/>
              <a:buChar char="p"/>
            </a:pPr>
            <a:r>
              <a:rPr lang="en-US" altLang="zh-CN" sz="2000" dirty="0">
                <a:solidFill>
                  <a:schemeClr val="bg1"/>
                </a:solidFill>
                <a:latin typeface="微软雅黑 Light" panose="020B0502040204020203" pitchFamily="34" charset="-122"/>
                <a:ea typeface="微软雅黑 Light" panose="020B0502040204020203" pitchFamily="34" charset="-122"/>
              </a:rPr>
              <a:t>2017</a:t>
            </a:r>
            <a:r>
              <a:rPr lang="zh-CN" altLang="en-US" sz="2000" dirty="0">
                <a:solidFill>
                  <a:schemeClr val="bg1"/>
                </a:solidFill>
                <a:latin typeface="微软雅黑 Light" panose="020B0502040204020203" pitchFamily="34" charset="-122"/>
                <a:ea typeface="微软雅黑 Light" panose="020B0502040204020203" pitchFamily="34" charset="-122"/>
              </a:rPr>
              <a:t>年</a:t>
            </a:r>
            <a:r>
              <a:rPr lang="en-US" altLang="zh-CN" sz="2000" dirty="0">
                <a:solidFill>
                  <a:schemeClr val="bg1"/>
                </a:solidFill>
                <a:latin typeface="微软雅黑 Light" panose="020B0502040204020203" pitchFamily="34" charset="-122"/>
                <a:ea typeface="微软雅黑 Light" panose="020B0502040204020203" pitchFamily="34" charset="-122"/>
              </a:rPr>
              <a:t>6</a:t>
            </a:r>
            <a:r>
              <a:rPr lang="zh-CN" altLang="en-US" sz="2000" dirty="0">
                <a:solidFill>
                  <a:schemeClr val="bg1"/>
                </a:solidFill>
                <a:latin typeface="微软雅黑 Light" panose="020B0502040204020203" pitchFamily="34" charset="-122"/>
                <a:ea typeface="微软雅黑 Light" panose="020B0502040204020203" pitchFamily="34" charset="-122"/>
              </a:rPr>
              <a:t>月</a:t>
            </a:r>
            <a:r>
              <a:rPr lang="en-US" altLang="zh-CN" sz="2000" dirty="0">
                <a:solidFill>
                  <a:schemeClr val="bg1"/>
                </a:solidFill>
                <a:latin typeface="微软雅黑 Light" panose="020B0502040204020203" pitchFamily="34" charset="-122"/>
                <a:ea typeface="微软雅黑 Light" panose="020B0502040204020203" pitchFamily="34" charset="-122"/>
              </a:rPr>
              <a:t>27</a:t>
            </a:r>
            <a:r>
              <a:rPr lang="zh-CN" altLang="en-US" sz="2000" dirty="0">
                <a:solidFill>
                  <a:schemeClr val="bg1"/>
                </a:solidFill>
                <a:latin typeface="微软雅黑 Light" panose="020B0502040204020203" pitchFamily="34" charset="-122"/>
                <a:ea typeface="微软雅黑 Light" panose="020B0502040204020203" pitchFamily="34" charset="-122"/>
              </a:rPr>
              <a:t>日，欧洲、北美地区多个国家遭到“</a:t>
            </a:r>
            <a:r>
              <a:rPr lang="en-US" altLang="zh-CN" sz="2000" dirty="0" err="1">
                <a:solidFill>
                  <a:schemeClr val="bg1"/>
                </a:solidFill>
                <a:latin typeface="微软雅黑 Light" panose="020B0502040204020203" pitchFamily="34" charset="-122"/>
                <a:ea typeface="微软雅黑 Light" panose="020B0502040204020203" pitchFamily="34" charset="-122"/>
              </a:rPr>
              <a:t>NotPetya</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病毒攻击。乌克兰受害严重，其政府部门、国有企业相继“中招”。</a:t>
            </a:r>
          </a:p>
          <a:p>
            <a:pPr marL="285750" indent="-285750">
              <a:lnSpc>
                <a:spcPct val="150000"/>
              </a:lnSpc>
              <a:buFont typeface="Wingdings" panose="05000000000000000000" pitchFamily="2" charset="2"/>
              <a:buChar char="p"/>
            </a:pPr>
            <a:r>
              <a:rPr lang="en-US" altLang="zh-CN" sz="2000" dirty="0">
                <a:solidFill>
                  <a:schemeClr val="bg1"/>
                </a:solidFill>
                <a:latin typeface="微软雅黑 Light" panose="020B0502040204020203" pitchFamily="34" charset="-122"/>
                <a:ea typeface="微软雅黑 Light" panose="020B0502040204020203" pitchFamily="34" charset="-122"/>
              </a:rPr>
              <a:t>……………..</a:t>
            </a:r>
          </a:p>
          <a:p>
            <a:pPr marL="285750" indent="-285750">
              <a:lnSpc>
                <a:spcPct val="150000"/>
              </a:lnSpc>
              <a:buFont typeface="Wingdings" panose="05000000000000000000" pitchFamily="2" charset="2"/>
              <a:buChar char="p"/>
            </a:pPr>
            <a:r>
              <a:rPr lang="en-US" altLang="zh-CN" sz="2000" dirty="0">
                <a:solidFill>
                  <a:schemeClr val="bg1"/>
                </a:solidFill>
                <a:latin typeface="微软雅黑 Light" panose="020B0502040204020203" pitchFamily="34" charset="-122"/>
                <a:ea typeface="微软雅黑 Light" panose="020B0502040204020203" pitchFamily="34" charset="-122"/>
              </a:rPr>
              <a:t>……………..</a:t>
            </a:r>
          </a:p>
          <a:p>
            <a:pPr marL="285750" indent="-28575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从</a:t>
            </a:r>
            <a:r>
              <a:rPr lang="en-US" altLang="zh-CN" sz="2000" dirty="0">
                <a:solidFill>
                  <a:schemeClr val="bg1"/>
                </a:solidFill>
                <a:latin typeface="微软雅黑 Light" panose="020B0502040204020203" pitchFamily="34" charset="-122"/>
                <a:ea typeface="微软雅黑 Light" panose="020B0502040204020203" pitchFamily="34" charset="-122"/>
              </a:rPr>
              <a:t>2018</a:t>
            </a:r>
            <a:r>
              <a:rPr lang="zh-CN" altLang="en-US" sz="2000" dirty="0">
                <a:solidFill>
                  <a:schemeClr val="bg1"/>
                </a:solidFill>
                <a:latin typeface="微软雅黑 Light" panose="020B0502040204020203" pitchFamily="34" charset="-122"/>
                <a:ea typeface="微软雅黑 Light" panose="020B0502040204020203" pitchFamily="34" charset="-122"/>
              </a:rPr>
              <a:t>年初到</a:t>
            </a:r>
            <a:r>
              <a:rPr lang="en-US" altLang="zh-CN" sz="2000" dirty="0">
                <a:solidFill>
                  <a:schemeClr val="bg1"/>
                </a:solidFill>
                <a:latin typeface="微软雅黑 Light" panose="020B0502040204020203" pitchFamily="34" charset="-122"/>
                <a:ea typeface="微软雅黑 Light" panose="020B0502040204020203" pitchFamily="34" charset="-122"/>
              </a:rPr>
              <a:t>9</a:t>
            </a:r>
            <a:r>
              <a:rPr lang="zh-CN" altLang="en-US" sz="2000" dirty="0">
                <a:solidFill>
                  <a:schemeClr val="bg1"/>
                </a:solidFill>
                <a:latin typeface="微软雅黑 Light" panose="020B0502040204020203" pitchFamily="34" charset="-122"/>
                <a:ea typeface="微软雅黑 Light" panose="020B0502040204020203" pitchFamily="34" charset="-122"/>
              </a:rPr>
              <a:t>月中旬，勒索病毒总计对超过</a:t>
            </a:r>
            <a:r>
              <a:rPr lang="en-US" altLang="zh-CN" sz="2000" dirty="0">
                <a:solidFill>
                  <a:schemeClr val="bg1"/>
                </a:solidFill>
                <a:latin typeface="微软雅黑 Light" panose="020B0502040204020203" pitchFamily="34" charset="-122"/>
                <a:ea typeface="微软雅黑 Light" panose="020B0502040204020203" pitchFamily="34" charset="-122"/>
              </a:rPr>
              <a:t>200</a:t>
            </a:r>
            <a:r>
              <a:rPr lang="zh-CN" altLang="en-US" sz="2000" dirty="0">
                <a:solidFill>
                  <a:schemeClr val="bg1"/>
                </a:solidFill>
                <a:latin typeface="微软雅黑 Light" panose="020B0502040204020203" pitchFamily="34" charset="-122"/>
                <a:ea typeface="微软雅黑 Light" panose="020B0502040204020203" pitchFamily="34" charset="-122"/>
              </a:rPr>
              <a:t>万台终端发起过攻击，攻击次数高达</a:t>
            </a:r>
            <a:r>
              <a:rPr lang="en-US" altLang="zh-CN" sz="2000" dirty="0">
                <a:solidFill>
                  <a:schemeClr val="bg1"/>
                </a:solidFill>
                <a:latin typeface="微软雅黑 Light" panose="020B0502040204020203" pitchFamily="34" charset="-122"/>
                <a:ea typeface="微软雅黑 Light" panose="020B0502040204020203" pitchFamily="34" charset="-122"/>
              </a:rPr>
              <a:t>1700</a:t>
            </a:r>
            <a:r>
              <a:rPr lang="zh-CN" altLang="en-US" sz="2000" dirty="0">
                <a:solidFill>
                  <a:schemeClr val="bg1"/>
                </a:solidFill>
                <a:latin typeface="微软雅黑 Light" panose="020B0502040204020203" pitchFamily="34" charset="-122"/>
                <a:ea typeface="微软雅黑 Light" panose="020B0502040204020203" pitchFamily="34" charset="-122"/>
              </a:rPr>
              <a:t>万余次，且整体呈上升趋势。</a:t>
            </a:r>
          </a:p>
        </p:txBody>
      </p:sp>
      <p:pic>
        <p:nvPicPr>
          <p:cNvPr id="9" name="Picture 35"/>
          <p:cNvPicPr>
            <a:picLocks noChangeAspect="1"/>
          </p:cNvPicPr>
          <p:nvPr/>
        </p:nvPicPr>
        <p:blipFill>
          <a:blip r:embed="rId3" cstate="print">
            <a:duotone>
              <a:schemeClr val="bg2">
                <a:shade val="45000"/>
                <a:satMod val="135000"/>
              </a:schemeClr>
              <a:prstClr val="white"/>
            </a:duotone>
          </a:blip>
          <a:stretch>
            <a:fillRect/>
          </a:stretch>
        </p:blipFill>
        <p:spPr>
          <a:xfrm>
            <a:off x="1091757" y="2144204"/>
            <a:ext cx="1090764" cy="987939"/>
          </a:xfrm>
          <a:prstGeom prst="rect">
            <a:avLst/>
          </a:prstGeom>
          <a:noFill/>
        </p:spPr>
      </p:pic>
      <p:pic>
        <p:nvPicPr>
          <p:cNvPr id="10" name="Picture 37"/>
          <p:cNvPicPr>
            <a:picLocks noChangeAspect="1"/>
          </p:cNvPicPr>
          <p:nvPr/>
        </p:nvPicPr>
        <p:blipFill>
          <a:blip r:embed="rId4" cstate="print">
            <a:duotone>
              <a:schemeClr val="bg2">
                <a:shade val="45000"/>
                <a:satMod val="135000"/>
              </a:schemeClr>
              <a:prstClr val="white"/>
            </a:duotone>
          </a:blip>
          <a:stretch>
            <a:fillRect/>
          </a:stretch>
        </p:blipFill>
        <p:spPr>
          <a:xfrm rot="2714221" flipH="1">
            <a:off x="1046428" y="3439336"/>
            <a:ext cx="1181420" cy="1153532"/>
          </a:xfrm>
          <a:prstGeom prst="rect">
            <a:avLst/>
          </a:prstGeom>
          <a:noFill/>
        </p:spPr>
      </p:pic>
      <p:pic>
        <p:nvPicPr>
          <p:cNvPr id="11" name="Picture 36"/>
          <p:cNvPicPr>
            <a:picLocks noChangeAspect="1"/>
          </p:cNvPicPr>
          <p:nvPr/>
        </p:nvPicPr>
        <p:blipFill>
          <a:blip r:embed="rId5" cstate="print">
            <a:duotone>
              <a:schemeClr val="bg2">
                <a:shade val="45000"/>
                <a:satMod val="135000"/>
              </a:schemeClr>
              <a:prstClr val="white"/>
            </a:duotone>
          </a:blip>
          <a:stretch>
            <a:fillRect/>
          </a:stretch>
        </p:blipFill>
        <p:spPr>
          <a:xfrm>
            <a:off x="925048" y="4900061"/>
            <a:ext cx="1377589" cy="1377589"/>
          </a:xfrm>
          <a:prstGeom prst="rect">
            <a:avLst/>
          </a:prstGeom>
          <a:noFill/>
        </p:spPr>
      </p:pic>
    </p:spTree>
    <p:extLst>
      <p:ext uri="{BB962C8B-B14F-4D97-AF65-F5344CB8AC3E}">
        <p14:creationId xmlns:p14="http://schemas.microsoft.com/office/powerpoint/2010/main" val="3002608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4535593" y="508000"/>
            <a:ext cx="3122507" cy="666115"/>
          </a:xfrm>
          <a:prstGeom prst="rect">
            <a:avLst/>
          </a:prstGeom>
          <a:noFill/>
        </p:spPr>
        <p:txBody>
          <a:bodyPr wrap="square" rtlCol="0">
            <a:spAutoFit/>
          </a:bodyPr>
          <a:lstStyle/>
          <a:p>
            <a:pPr algn="l" defTabSz="914400">
              <a:buClr>
                <a:schemeClr val="tx1">
                  <a:lumMod val="85000"/>
                  <a:lumOff val="15000"/>
                </a:schemeClr>
              </a:buClr>
              <a:buSzPct val="105000"/>
            </a:pPr>
            <a:r>
              <a:rPr lang="zh-CN" altLang="en-US" sz="3735" b="1" dirty="0">
                <a:solidFill>
                  <a:schemeClr val="bg1"/>
                </a:solidFill>
                <a:latin typeface="Calibri" panose="020F0502020204030204" charset="0"/>
              </a:rPr>
              <a:t>信息安全意识</a:t>
            </a:r>
          </a:p>
        </p:txBody>
      </p:sp>
      <p:sp>
        <p:nvSpPr>
          <p:cNvPr id="5" name="圆角矩形 4"/>
          <p:cNvSpPr/>
          <p:nvPr/>
        </p:nvSpPr>
        <p:spPr>
          <a:xfrm>
            <a:off x="2090420" y="2552700"/>
            <a:ext cx="8012980" cy="2520527"/>
          </a:xfrm>
          <a:prstGeom prst="roundRect">
            <a:avLst>
              <a:gd name="adj" fmla="val 8599"/>
            </a:avLst>
          </a:prstGeom>
          <a:solidFill>
            <a:schemeClr val="accent3">
              <a:lumMod val="20000"/>
              <a:lumOff val="80000"/>
              <a:alpha val="49000"/>
            </a:schemeClr>
          </a:solidFill>
          <a:ln w="12700">
            <a:gradFill>
              <a:gsLst>
                <a:gs pos="0">
                  <a:schemeClr val="bg1"/>
                </a:gs>
                <a:gs pos="100000">
                  <a:srgbClr val="45B1D2"/>
                </a:gs>
              </a:gsLst>
              <a:lin ang="36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400"/>
              <a:t>      </a:t>
            </a:r>
            <a:r>
              <a:rPr lang="zh-CN" altLang="en-US" sz="2400">
                <a:latin typeface="微软雅黑" panose="020B0503020204020204" pitchFamily="34" charset="-122"/>
                <a:ea typeface="微软雅黑" panose="020B0503020204020204" pitchFamily="34" charset="-122"/>
              </a:rPr>
              <a:t>信息安全意识就是能够认知可能存在的信息安全问题，预估信息安全事故对组织的危害，恪守正确的行为方式，并且执行在信息安全事故发生时所应采取的措施。</a:t>
            </a:r>
            <a:endParaRPr lang="zh-CN" altLang="en-US" sz="2400"/>
          </a:p>
          <a:p>
            <a:pPr algn="ctr"/>
            <a:endParaRPr lang="zh-CN" altLang="en-US" sz="240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Freeform 3"/>
          <p:cNvSpPr/>
          <p:nvPr/>
        </p:nvSpPr>
        <p:spPr>
          <a:xfrm>
            <a:off x="0" y="1088136"/>
            <a:ext cx="27140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12" name="TextBox 11"/>
          <p:cNvSpPr txBox="1"/>
          <p:nvPr/>
        </p:nvSpPr>
        <p:spPr>
          <a:xfrm>
            <a:off x="1125701" y="1159275"/>
            <a:ext cx="206673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电子邮件</a:t>
            </a:r>
          </a:p>
        </p:txBody>
      </p:sp>
      <p:sp>
        <p:nvSpPr>
          <p:cNvPr id="13" name="Rectangle 6"/>
          <p:cNvSpPr>
            <a:spLocks noChangeArrowheads="1"/>
          </p:cNvSpPr>
          <p:nvPr/>
        </p:nvSpPr>
        <p:spPr bwMode="auto">
          <a:xfrm>
            <a:off x="4893717" y="3229611"/>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4" name="TextBox 13"/>
          <p:cNvSpPr txBox="1"/>
          <p:nvPr/>
        </p:nvSpPr>
        <p:spPr>
          <a:xfrm>
            <a:off x="3492937" y="1149856"/>
            <a:ext cx="8136904"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电子邮件：正式的工作分配和工作汇报方式</a:t>
            </a:r>
          </a:p>
        </p:txBody>
      </p:sp>
      <p:sp>
        <p:nvSpPr>
          <p:cNvPr id="15" name="TextBox 14"/>
          <p:cNvSpPr txBox="1"/>
          <p:nvPr/>
        </p:nvSpPr>
        <p:spPr>
          <a:xfrm>
            <a:off x="7176499" y="2511585"/>
            <a:ext cx="4716524" cy="1753235"/>
          </a:xfrm>
          <a:prstGeom prst="rect">
            <a:avLst/>
          </a:prstGeom>
          <a:noFill/>
        </p:spPr>
        <p:txBody>
          <a:bodyPr wrap="square" rtlCol="0">
            <a:spAutoFit/>
          </a:bodyPr>
          <a:lstStyle/>
          <a:p>
            <a:pPr>
              <a:spcBef>
                <a:spcPct val="50000"/>
              </a:spcBef>
              <a:defRPr/>
            </a:pPr>
            <a:r>
              <a:rPr lang="zh-CN" altLang="en-US" sz="2400" dirty="0">
                <a:solidFill>
                  <a:schemeClr val="bg1"/>
                </a:solidFill>
                <a:latin typeface="微软雅黑 Light" panose="020B0502040204020203" pitchFamily="34" charset="-122"/>
                <a:ea typeface="微软雅黑 Light" panose="020B0502040204020203" pitchFamily="34" charset="-122"/>
              </a:rPr>
              <a:t>在这里分享一些关于</a:t>
            </a:r>
            <a:r>
              <a:rPr lang="en-US" altLang="zh-CN" sz="2400" dirty="0">
                <a:solidFill>
                  <a:schemeClr val="bg1"/>
                </a:solidFill>
                <a:latin typeface="微软雅黑 Light" panose="020B0502040204020203" pitchFamily="34" charset="-122"/>
                <a:ea typeface="微软雅黑 Light" panose="020B0502040204020203" pitchFamily="34" charset="-122"/>
              </a:rPr>
              <a:t>Email</a:t>
            </a:r>
            <a:r>
              <a:rPr lang="zh-CN" altLang="en-US" sz="2400" dirty="0">
                <a:solidFill>
                  <a:schemeClr val="bg1"/>
                </a:solidFill>
                <a:latin typeface="微软雅黑 Light" panose="020B0502040204020203" pitchFamily="34" charset="-122"/>
                <a:ea typeface="微软雅黑 Light" panose="020B0502040204020203" pitchFamily="34" charset="-122"/>
              </a:rPr>
              <a:t>的关键数字：</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65760" indent="-36576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据统计，有超过</a:t>
            </a:r>
            <a:r>
              <a:rPr lang="en-US" altLang="zh-CN" sz="2400" dirty="0">
                <a:solidFill>
                  <a:schemeClr val="bg1"/>
                </a:solidFill>
                <a:latin typeface="微软雅黑 Light" panose="020B0502040204020203" pitchFamily="34" charset="-122"/>
                <a:ea typeface="微软雅黑 Light" panose="020B0502040204020203" pitchFamily="34" charset="-122"/>
              </a:rPr>
              <a:t>87</a:t>
            </a:r>
            <a:r>
              <a:rPr lang="zh-CN" altLang="en-US" sz="2400" dirty="0">
                <a:solidFill>
                  <a:schemeClr val="bg1"/>
                </a:solidFill>
                <a:latin typeface="微软雅黑 Light" panose="020B0502040204020203" pitchFamily="34" charset="-122"/>
                <a:ea typeface="微软雅黑 Light" panose="020B0502040204020203" pitchFamily="34" charset="-122"/>
              </a:rPr>
              <a:t>％的病毒是借助</a:t>
            </a:r>
            <a:r>
              <a:rPr lang="en-US" altLang="zh-CN" sz="2400" dirty="0">
                <a:solidFill>
                  <a:schemeClr val="bg1"/>
                </a:solidFill>
                <a:latin typeface="微软雅黑 Light" panose="020B0502040204020203" pitchFamily="34" charset="-122"/>
                <a:ea typeface="微软雅黑 Light" panose="020B0502040204020203" pitchFamily="34" charset="-122"/>
              </a:rPr>
              <a:t>Email</a:t>
            </a:r>
            <a:r>
              <a:rPr lang="zh-CN" altLang="en-US" sz="2400" dirty="0">
                <a:solidFill>
                  <a:schemeClr val="bg1"/>
                </a:solidFill>
                <a:latin typeface="微软雅黑 Light" panose="020B0502040204020203" pitchFamily="34" charset="-122"/>
                <a:ea typeface="微软雅黑 Light" panose="020B0502040204020203" pitchFamily="34" charset="-122"/>
              </a:rPr>
              <a:t>进入企业的</a:t>
            </a:r>
            <a:r>
              <a:rPr lang="zh-CN" altLang="en-US" b="1" dirty="0">
                <a:solidFill>
                  <a:schemeClr val="bg1"/>
                </a:solidFill>
                <a:latin typeface="微软雅黑 Light" panose="020B0502040204020203" pitchFamily="34" charset="-122"/>
                <a:ea typeface="微软雅黑 Light" panose="020B0502040204020203" pitchFamily="34" charset="-122"/>
              </a:rPr>
              <a: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aphicFrame>
        <p:nvGraphicFramePr>
          <p:cNvPr id="16" name="Chart 15"/>
          <p:cNvGraphicFramePr/>
          <p:nvPr/>
        </p:nvGraphicFramePr>
        <p:xfrm>
          <a:off x="386749" y="2056536"/>
          <a:ext cx="6490801" cy="439552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40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206673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电子邮件</a:t>
            </a:r>
          </a:p>
        </p:txBody>
      </p:sp>
      <p:sp>
        <p:nvSpPr>
          <p:cNvPr id="9" name="Rectangle 6"/>
          <p:cNvSpPr>
            <a:spLocks noChangeArrowheads="1"/>
          </p:cNvSpPr>
          <p:nvPr/>
        </p:nvSpPr>
        <p:spPr bwMode="auto">
          <a:xfrm>
            <a:off x="4893717" y="3229611"/>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3" name="Text Box 5"/>
          <p:cNvSpPr txBox="1">
            <a:spLocks noChangeArrowheads="1"/>
          </p:cNvSpPr>
          <p:nvPr/>
        </p:nvSpPr>
        <p:spPr bwMode="auto">
          <a:xfrm>
            <a:off x="3402076" y="1776949"/>
            <a:ext cx="8515388" cy="4712970"/>
          </a:xfrm>
          <a:prstGeom prst="rect">
            <a:avLst/>
          </a:prstGeom>
          <a:noFill/>
          <a:ln w="9525" algn="ctr">
            <a:noFill/>
            <a:miter lim="800000"/>
          </a:ln>
          <a:effectLst/>
        </p:spPr>
        <p:txBody>
          <a:bodyPr wrap="square" lIns="97530" tIns="48764" rIns="97530" bIns="48764">
            <a:spAutoFit/>
          </a:bodyPr>
          <a:lstStyle/>
          <a:p>
            <a:pPr marL="365760" indent="-365760">
              <a:lnSpc>
                <a:spcPct val="150000"/>
              </a:lnSpc>
              <a:spcBef>
                <a:spcPct val="30000"/>
              </a:spcBef>
              <a:buFont typeface="Wingdings" panose="05000000000000000000" pitchFamily="2" charset="2"/>
              <a:buChar char="p"/>
              <a:defRPr/>
            </a:pPr>
            <a:r>
              <a:rPr lang="zh-CN" altLang="en-US" sz="2000" b="1" dirty="0">
                <a:solidFill>
                  <a:schemeClr val="bg1"/>
                </a:solidFill>
                <a:latin typeface="微软雅黑 Light" panose="020B0502040204020203" pitchFamily="34" charset="-122"/>
                <a:ea typeface="微软雅黑 Light" panose="020B0502040204020203" pitchFamily="34" charset="-122"/>
              </a:rPr>
              <a:t>不安全的文件类型</a:t>
            </a:r>
            <a:r>
              <a:rPr lang="zh-CN" altLang="en-US" sz="2000" dirty="0">
                <a:solidFill>
                  <a:schemeClr val="bg1"/>
                </a:solidFill>
                <a:latin typeface="微软雅黑 Light" panose="020B0502040204020203" pitchFamily="34" charset="-122"/>
                <a:ea typeface="微软雅黑 Light" panose="020B0502040204020203" pitchFamily="34" charset="-122"/>
              </a:rPr>
              <a:t>：绝对不要打开任何以下文件类型的邮件附件：</a:t>
            </a:r>
            <a:r>
              <a:rPr lang="en-US" altLang="zh-CN" sz="2000" dirty="0">
                <a:solidFill>
                  <a:schemeClr val="bg1"/>
                </a:solidFill>
                <a:latin typeface="微软雅黑 Light" panose="020B0502040204020203" pitchFamily="34" charset="-122"/>
                <a:ea typeface="微软雅黑 Light" panose="020B0502040204020203" pitchFamily="34" charset="-122"/>
              </a:rPr>
              <a:t>.bat, .com, .exe, .</a:t>
            </a:r>
            <a:r>
              <a:rPr lang="en-US" altLang="zh-CN" sz="2000" dirty="0" err="1">
                <a:solidFill>
                  <a:schemeClr val="bg1"/>
                </a:solidFill>
                <a:latin typeface="微软雅黑 Light" panose="020B0502040204020203" pitchFamily="34" charset="-122"/>
                <a:ea typeface="微软雅黑 Light" panose="020B0502040204020203" pitchFamily="34" charset="-122"/>
              </a:rPr>
              <a:t>vbs</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365760" indent="-365760">
              <a:lnSpc>
                <a:spcPct val="150000"/>
              </a:lnSpc>
              <a:spcBef>
                <a:spcPct val="30000"/>
              </a:spcBef>
              <a:buFont typeface="Wingdings" panose="05000000000000000000" pitchFamily="2" charset="2"/>
              <a:buChar char="p"/>
              <a:defRPr/>
            </a:pPr>
            <a:r>
              <a:rPr lang="zh-CN" altLang="en-US" sz="2000" b="1" dirty="0">
                <a:solidFill>
                  <a:schemeClr val="bg1"/>
                </a:solidFill>
                <a:latin typeface="微软雅黑 Light" panose="020B0502040204020203" pitchFamily="34" charset="-122"/>
                <a:ea typeface="微软雅黑 Light" panose="020B0502040204020203" pitchFamily="34" charset="-122"/>
              </a:rPr>
              <a:t>未知的文件类型</a:t>
            </a:r>
            <a:r>
              <a:rPr lang="zh-CN" altLang="en-US" sz="2000" dirty="0">
                <a:solidFill>
                  <a:schemeClr val="bg1"/>
                </a:solidFill>
                <a:latin typeface="微软雅黑 Light" panose="020B0502040204020203" pitchFamily="34" charset="-122"/>
                <a:ea typeface="微软雅黑 Light" panose="020B0502040204020203" pitchFamily="34" charset="-122"/>
              </a:rPr>
              <a:t>：绝对不要打开任何未知文件类型的邮件附件</a:t>
            </a:r>
          </a:p>
          <a:p>
            <a:pPr marL="365760" indent="-365760">
              <a:lnSpc>
                <a:spcPct val="150000"/>
              </a:lnSpc>
              <a:spcBef>
                <a:spcPct val="30000"/>
              </a:spcBef>
              <a:buFont typeface="Wingdings" panose="05000000000000000000" pitchFamily="2" charset="2"/>
              <a:buChar char="p"/>
              <a:defRPr/>
            </a:pPr>
            <a:r>
              <a:rPr lang="zh-CN" altLang="en-US" sz="2000" b="1" dirty="0">
                <a:solidFill>
                  <a:schemeClr val="bg1"/>
                </a:solidFill>
                <a:latin typeface="微软雅黑 Light" panose="020B0502040204020203" pitchFamily="34" charset="-122"/>
                <a:ea typeface="微软雅黑 Light" panose="020B0502040204020203" pitchFamily="34" charset="-122"/>
              </a:rPr>
              <a:t>微软文件类型</a:t>
            </a:r>
            <a:r>
              <a:rPr lang="zh-CN" altLang="en-US" sz="2000" dirty="0">
                <a:solidFill>
                  <a:schemeClr val="bg1"/>
                </a:solidFill>
                <a:latin typeface="微软雅黑 Light" panose="020B0502040204020203" pitchFamily="34" charset="-122"/>
                <a:ea typeface="微软雅黑 Light" panose="020B0502040204020203" pitchFamily="34" charset="-122"/>
              </a:rPr>
              <a:t>：如果要打开微软文件类型（例如 </a:t>
            </a:r>
            <a:r>
              <a:rPr lang="en-US" altLang="zh-CN" sz="2000" dirty="0">
                <a:solidFill>
                  <a:schemeClr val="bg1"/>
                </a:solidFill>
                <a:latin typeface="微软雅黑 Light" panose="020B0502040204020203" pitchFamily="34" charset="-122"/>
                <a:ea typeface="微软雅黑 Light" panose="020B0502040204020203" pitchFamily="34" charset="-122"/>
              </a:rPr>
              <a:t>.doc, .</a:t>
            </a:r>
            <a:r>
              <a:rPr lang="en-US" altLang="zh-CN" sz="2000" dirty="0" err="1">
                <a:solidFill>
                  <a:schemeClr val="bg1"/>
                </a:solidFill>
                <a:latin typeface="微软雅黑 Light" panose="020B0502040204020203" pitchFamily="34" charset="-122"/>
                <a:ea typeface="微软雅黑 Light" panose="020B0502040204020203" pitchFamily="34" charset="-122"/>
              </a:rPr>
              <a:t>xls</a:t>
            </a:r>
            <a:r>
              <a:rPr lang="en-US" altLang="zh-CN" sz="2000" dirty="0">
                <a:solidFill>
                  <a:schemeClr val="bg1"/>
                </a:solidFill>
                <a:latin typeface="微软雅黑 Light" panose="020B0502040204020203" pitchFamily="34" charset="-122"/>
                <a:ea typeface="微软雅黑 Light" panose="020B0502040204020203" pitchFamily="34" charset="-122"/>
              </a:rPr>
              <a:t>, .</a:t>
            </a:r>
            <a:r>
              <a:rPr lang="en-US" altLang="zh-CN" sz="2000" dirty="0" err="1">
                <a:solidFill>
                  <a:schemeClr val="bg1"/>
                </a:solidFill>
                <a:latin typeface="微软雅黑 Light" panose="020B0502040204020203" pitchFamily="34" charset="-122"/>
                <a:ea typeface="微软雅黑 Light" panose="020B0502040204020203" pitchFamily="34" charset="-122"/>
              </a:rPr>
              <a:t>ppt</a:t>
            </a:r>
            <a:r>
              <a:rPr lang="zh-CN" altLang="en-US" sz="2000" dirty="0">
                <a:solidFill>
                  <a:schemeClr val="bg1"/>
                </a:solidFill>
                <a:latin typeface="微软雅黑 Light" panose="020B0502040204020203" pitchFamily="34" charset="-122"/>
                <a:ea typeface="微软雅黑 Light" panose="020B0502040204020203" pitchFamily="34" charset="-122"/>
              </a:rPr>
              <a:t>等）的邮件附件或者内部链接，务必先进行病毒扫描</a:t>
            </a:r>
          </a:p>
          <a:p>
            <a:pPr marL="365760" indent="-365760">
              <a:lnSpc>
                <a:spcPct val="150000"/>
              </a:lnSpc>
              <a:spcBef>
                <a:spcPct val="30000"/>
              </a:spcBef>
              <a:buFont typeface="Wingdings" panose="05000000000000000000" pitchFamily="2" charset="2"/>
              <a:buChar char="p"/>
              <a:defRPr/>
            </a:pPr>
            <a:r>
              <a:rPr lang="zh-CN" altLang="en-US" sz="2000" b="1" dirty="0">
                <a:solidFill>
                  <a:schemeClr val="bg1"/>
                </a:solidFill>
                <a:latin typeface="微软雅黑 Light" panose="020B0502040204020203" pitchFamily="34" charset="-122"/>
                <a:ea typeface="微软雅黑 Light" panose="020B0502040204020203" pitchFamily="34" charset="-122"/>
              </a:rPr>
              <a:t>要求发送普通的文本</a:t>
            </a:r>
            <a:r>
              <a:rPr lang="zh-CN" altLang="en-US" sz="2000" dirty="0">
                <a:solidFill>
                  <a:schemeClr val="bg1"/>
                </a:solidFill>
                <a:latin typeface="微软雅黑 Light" panose="020B0502040204020203" pitchFamily="34" charset="-122"/>
                <a:ea typeface="微软雅黑 Light" panose="020B0502040204020203" pitchFamily="34" charset="-122"/>
              </a:rPr>
              <a:t>：尽量要求对方发送普通的文本内容邮件，而不要发送</a:t>
            </a:r>
            <a:r>
              <a:rPr lang="en-US" altLang="zh-CN" sz="2000" dirty="0">
                <a:solidFill>
                  <a:schemeClr val="bg1"/>
                </a:solidFill>
                <a:latin typeface="微软雅黑 Light" panose="020B0502040204020203" pitchFamily="34" charset="-122"/>
                <a:ea typeface="微软雅黑 Light" panose="020B0502040204020203" pitchFamily="34" charset="-122"/>
              </a:rPr>
              <a:t>HTML</a:t>
            </a:r>
            <a:r>
              <a:rPr lang="zh-CN" altLang="en-US" sz="2000" dirty="0">
                <a:solidFill>
                  <a:schemeClr val="bg1"/>
                </a:solidFill>
                <a:latin typeface="微软雅黑 Light" panose="020B0502040204020203" pitchFamily="34" charset="-122"/>
                <a:ea typeface="微软雅黑 Light" panose="020B0502040204020203" pitchFamily="34" charset="-122"/>
              </a:rPr>
              <a:t>格式邮件，不要携带不安全类型的附件</a:t>
            </a:r>
          </a:p>
          <a:p>
            <a:pPr marL="365760" indent="-365760">
              <a:lnSpc>
                <a:spcPct val="150000"/>
              </a:lnSpc>
              <a:spcBef>
                <a:spcPct val="30000"/>
              </a:spcBef>
              <a:buFont typeface="Wingdings" panose="05000000000000000000" pitchFamily="2" charset="2"/>
              <a:buChar char="p"/>
              <a:defRPr/>
            </a:pPr>
            <a:r>
              <a:rPr lang="zh-CN" altLang="en-US" sz="2000" b="1" dirty="0">
                <a:solidFill>
                  <a:schemeClr val="bg1"/>
                </a:solidFill>
                <a:latin typeface="微软雅黑 Light" panose="020B0502040204020203" pitchFamily="34" charset="-122"/>
                <a:ea typeface="微软雅黑 Light" panose="020B0502040204020203" pitchFamily="34" charset="-122"/>
              </a:rPr>
              <a:t>禁止邮件执行</a:t>
            </a:r>
            <a:r>
              <a:rPr lang="en-US" altLang="zh-CN" sz="2000" b="1" dirty="0">
                <a:solidFill>
                  <a:schemeClr val="bg1"/>
                </a:solidFill>
                <a:latin typeface="微软雅黑 Light" panose="020B0502040204020203" pitchFamily="34" charset="-122"/>
                <a:ea typeface="微软雅黑 Light" panose="020B0502040204020203" pitchFamily="34" charset="-122"/>
              </a:rPr>
              <a:t>Html</a:t>
            </a:r>
            <a:r>
              <a:rPr lang="zh-CN" altLang="en-US" sz="2000" b="1" dirty="0">
                <a:solidFill>
                  <a:schemeClr val="bg1"/>
                </a:solidFill>
                <a:latin typeface="微软雅黑 Light" panose="020B0502040204020203" pitchFamily="34" charset="-122"/>
                <a:ea typeface="微软雅黑 Light" panose="020B0502040204020203" pitchFamily="34" charset="-122"/>
              </a:rPr>
              <a:t>代码</a:t>
            </a:r>
            <a:r>
              <a:rPr lang="zh-CN" altLang="en-US" sz="2000" dirty="0">
                <a:solidFill>
                  <a:schemeClr val="bg1"/>
                </a:solidFill>
                <a:latin typeface="微软雅黑 Light" panose="020B0502040204020203" pitchFamily="34" charset="-122"/>
                <a:ea typeface="微软雅黑 Light" panose="020B0502040204020203" pitchFamily="34" charset="-122"/>
              </a:rPr>
              <a:t>：禁止执行</a:t>
            </a:r>
            <a:r>
              <a:rPr lang="en-US" altLang="zh-CN" sz="2000" dirty="0">
                <a:solidFill>
                  <a:schemeClr val="bg1"/>
                </a:solidFill>
                <a:latin typeface="微软雅黑 Light" panose="020B0502040204020203" pitchFamily="34" charset="-122"/>
                <a:ea typeface="微软雅黑 Light" panose="020B0502040204020203" pitchFamily="34" charset="-122"/>
              </a:rPr>
              <a:t>HTML</a:t>
            </a:r>
            <a:r>
              <a:rPr lang="zh-CN" altLang="en-US" sz="2000" dirty="0">
                <a:solidFill>
                  <a:schemeClr val="bg1"/>
                </a:solidFill>
                <a:latin typeface="微软雅黑 Light" panose="020B0502040204020203" pitchFamily="34" charset="-122"/>
                <a:ea typeface="微软雅黑 Light" panose="020B0502040204020203" pitchFamily="34" charset="-122"/>
              </a:rPr>
              <a:t>内容中的代码</a:t>
            </a:r>
          </a:p>
          <a:p>
            <a:pPr marL="365760" indent="-365760">
              <a:lnSpc>
                <a:spcPct val="150000"/>
              </a:lnSpc>
              <a:spcBef>
                <a:spcPct val="30000"/>
              </a:spcBef>
              <a:buFont typeface="Wingdings" panose="05000000000000000000" pitchFamily="2" charset="2"/>
              <a:buChar char="p"/>
              <a:defRPr/>
            </a:pPr>
            <a:r>
              <a:rPr lang="zh-CN" altLang="en-US" sz="2000" b="1" dirty="0">
                <a:solidFill>
                  <a:schemeClr val="bg1"/>
                </a:solidFill>
                <a:latin typeface="微软雅黑 Light" panose="020B0502040204020203" pitchFamily="34" charset="-122"/>
                <a:ea typeface="微软雅黑 Light" panose="020B0502040204020203" pitchFamily="34" charset="-122"/>
              </a:rPr>
              <a:t>防止垃圾邮件：</a:t>
            </a:r>
            <a:r>
              <a:rPr lang="zh-CN" altLang="en-US" sz="2000" dirty="0">
                <a:solidFill>
                  <a:schemeClr val="bg1"/>
                </a:solidFill>
                <a:latin typeface="微软雅黑 Light" panose="020B0502040204020203" pitchFamily="34" charset="-122"/>
                <a:ea typeface="微软雅黑 Light" panose="020B0502040204020203" pitchFamily="34" charset="-122"/>
              </a:rPr>
              <a:t>通过设置邮件服务器的过滤，防止接收垃圾邮件</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14" name="Rectangle 6"/>
          <p:cNvSpPr>
            <a:spLocks noChangeArrowheads="1"/>
          </p:cNvSpPr>
          <p:nvPr/>
        </p:nvSpPr>
        <p:spPr bwMode="auto">
          <a:xfrm>
            <a:off x="3495109" y="969564"/>
            <a:ext cx="3584463" cy="428936"/>
          </a:xfrm>
          <a:prstGeom prst="rect">
            <a:avLst/>
          </a:prstGeom>
          <a:noFill/>
          <a:ln w="9525">
            <a:noFill/>
            <a:miter lim="800000"/>
          </a:ln>
          <a:effectLst/>
        </p:spPr>
        <p:txBody>
          <a:bodyPr lIns="97530" tIns="48764" rIns="97530" bIns="48764" anchor="ctr"/>
          <a:lstStyle/>
          <a:p>
            <a:pPr>
              <a:defRPr/>
            </a:pPr>
            <a:r>
              <a:rPr lang="zh-CN" altLang="en-US" sz="4000" b="1" dirty="0">
                <a:solidFill>
                  <a:schemeClr val="bg1"/>
                </a:solidFill>
                <a:effectLst>
                  <a:outerShdw blurRad="38100" dist="38100" dir="2700000" algn="tl">
                    <a:srgbClr val="000000">
                      <a:alpha val="43137"/>
                    </a:srgbClr>
                  </a:outerShdw>
                </a:effectLst>
                <a:latin typeface="Tahoma" panose="020B0604030504040204" pitchFamily="34" charset="0"/>
              </a:rPr>
              <a:t>接收</a:t>
            </a:r>
            <a:r>
              <a:rPr lang="zh-CN" altLang="en-US" sz="2800" b="1" dirty="0">
                <a:solidFill>
                  <a:schemeClr val="bg1"/>
                </a:solidFill>
                <a:effectLst>
                  <a:outerShdw blurRad="38100" dist="38100" dir="2700000" algn="tl">
                    <a:srgbClr val="000000">
                      <a:alpha val="43137"/>
                    </a:srgbClr>
                  </a:outerShdw>
                </a:effectLst>
                <a:latin typeface="Tahoma" panose="020B0604030504040204" pitchFamily="34" charset="0"/>
              </a:rPr>
              <a:t>邮件注意</a:t>
            </a:r>
            <a:r>
              <a:rPr lang="en-US" altLang="zh-CN" sz="2800" b="1" dirty="0">
                <a:solidFill>
                  <a:schemeClr val="bg1"/>
                </a:solidFill>
                <a:effectLst>
                  <a:outerShdw blurRad="38100" dist="38100" dir="2700000" algn="tl">
                    <a:srgbClr val="000000">
                      <a:alpha val="43137"/>
                    </a:srgbClr>
                  </a:outerShdw>
                </a:effectLst>
                <a:latin typeface="Arial" panose="020B0604020202020204"/>
              </a:rPr>
              <a:t>……</a:t>
            </a:r>
            <a:endParaRPr lang="en-US" altLang="zh-CN" sz="2800" b="1" dirty="0">
              <a:solidFill>
                <a:schemeClr val="bg1"/>
              </a:solidFill>
              <a:effectLst>
                <a:outerShdw blurRad="38100" dist="38100" dir="2700000" algn="tl">
                  <a:srgbClr val="000000">
                    <a:alpha val="43137"/>
                  </a:srgbClr>
                </a:outerShdw>
              </a:effectLst>
              <a:latin typeface="Tahoma" panose="020B0604030504040204" pitchFamily="34"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15" y="2634573"/>
            <a:ext cx="2510408" cy="251040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40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206673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电子邮件</a:t>
            </a:r>
          </a:p>
        </p:txBody>
      </p:sp>
      <p:sp>
        <p:nvSpPr>
          <p:cNvPr id="9" name="Rectangle 6"/>
          <p:cNvSpPr>
            <a:spLocks noChangeArrowheads="1"/>
          </p:cNvSpPr>
          <p:nvPr/>
        </p:nvSpPr>
        <p:spPr bwMode="auto">
          <a:xfrm>
            <a:off x="4893717" y="3229611"/>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3" name="Text Box 5"/>
          <p:cNvSpPr txBox="1">
            <a:spLocks noChangeArrowheads="1"/>
          </p:cNvSpPr>
          <p:nvPr/>
        </p:nvSpPr>
        <p:spPr bwMode="auto">
          <a:xfrm>
            <a:off x="3065245" y="2125687"/>
            <a:ext cx="8011195" cy="3604895"/>
          </a:xfrm>
          <a:prstGeom prst="rect">
            <a:avLst/>
          </a:prstGeom>
          <a:noFill/>
          <a:ln w="9525" algn="ctr">
            <a:noFill/>
            <a:miter lim="800000"/>
          </a:ln>
          <a:effectLst/>
        </p:spPr>
        <p:txBody>
          <a:bodyPr wrap="square" lIns="97530" tIns="48764" rIns="97530" bIns="48764">
            <a:spAutoFit/>
          </a:bodyPr>
          <a:lstStyle/>
          <a:p>
            <a:pPr marL="365760" indent="-365760">
              <a:lnSpc>
                <a:spcPct val="150000"/>
              </a:lnSpc>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如果同样的内容可以用普通文本正文，就不要用附件</a:t>
            </a:r>
          </a:p>
          <a:p>
            <a:pPr marL="365760" indent="-365760">
              <a:lnSpc>
                <a:spcPct val="150000"/>
              </a:lnSpc>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尽量不要发送</a:t>
            </a:r>
            <a:r>
              <a:rPr lang="en-US" altLang="zh-CN" sz="2400" dirty="0">
                <a:solidFill>
                  <a:schemeClr val="bg1"/>
                </a:solidFill>
                <a:latin typeface="微软雅黑 Light" panose="020B0502040204020203" pitchFamily="34" charset="-122"/>
                <a:ea typeface="微软雅黑 Light" panose="020B0502040204020203" pitchFamily="34" charset="-122"/>
              </a:rPr>
              <a:t>.doc, .</a:t>
            </a:r>
            <a:r>
              <a:rPr lang="en-US" altLang="zh-CN" sz="2400" dirty="0" err="1">
                <a:solidFill>
                  <a:schemeClr val="bg1"/>
                </a:solidFill>
                <a:latin typeface="微软雅黑 Light" panose="020B0502040204020203" pitchFamily="34" charset="-122"/>
                <a:ea typeface="微软雅黑 Light" panose="020B0502040204020203" pitchFamily="34" charset="-122"/>
              </a:rPr>
              <a:t>xls</a:t>
            </a:r>
            <a:r>
              <a:rPr lang="zh-CN" altLang="en-US" sz="2400" dirty="0">
                <a:solidFill>
                  <a:schemeClr val="bg1"/>
                </a:solidFill>
                <a:latin typeface="微软雅黑 Light" panose="020B0502040204020203" pitchFamily="34" charset="-122"/>
                <a:ea typeface="微软雅黑 Light" panose="020B0502040204020203" pitchFamily="34" charset="-122"/>
              </a:rPr>
              <a:t>等可能带有宏病毒的文件</a:t>
            </a:r>
          </a:p>
          <a:p>
            <a:pPr marL="365760" indent="-365760">
              <a:lnSpc>
                <a:spcPct val="150000"/>
              </a:lnSpc>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发送不安全的文件之前，先进行病毒扫描</a:t>
            </a:r>
          </a:p>
          <a:p>
            <a:pPr marL="365760" indent="-365760">
              <a:lnSpc>
                <a:spcPct val="150000"/>
              </a:lnSpc>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不要参与所谓的邮件接龙</a:t>
            </a:r>
          </a:p>
          <a:p>
            <a:pPr marL="365760" indent="-365760">
              <a:lnSpc>
                <a:spcPct val="150000"/>
              </a:lnSpc>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尽早安装系统补丁，防止自己的系统成为恶意者的跳板</a:t>
            </a:r>
          </a:p>
        </p:txBody>
      </p:sp>
      <p:sp>
        <p:nvSpPr>
          <p:cNvPr id="14" name="Rectangle 7"/>
          <p:cNvSpPr>
            <a:spLocks noChangeArrowheads="1"/>
          </p:cNvSpPr>
          <p:nvPr/>
        </p:nvSpPr>
        <p:spPr bwMode="auto">
          <a:xfrm>
            <a:off x="3050933" y="1147597"/>
            <a:ext cx="3621381" cy="879361"/>
          </a:xfrm>
          <a:prstGeom prst="rect">
            <a:avLst/>
          </a:prstGeom>
          <a:noFill/>
          <a:ln w="9525">
            <a:noFill/>
            <a:miter lim="800000"/>
          </a:ln>
          <a:effectLst/>
        </p:spPr>
        <p:txBody>
          <a:bodyPr lIns="97530" tIns="48764" rIns="97530" bIns="48764" anchor="ctr"/>
          <a:lstStyle/>
          <a:p>
            <a:pPr>
              <a:defRPr/>
            </a:pPr>
            <a:r>
              <a:rPr lang="zh-CN" altLang="en-US" sz="3600" b="1" dirty="0">
                <a:solidFill>
                  <a:schemeClr val="bg1"/>
                </a:solidFill>
                <a:effectLst>
                  <a:outerShdw blurRad="38100" dist="38100" dir="2700000" algn="tl">
                    <a:srgbClr val="000000">
                      <a:alpha val="43137"/>
                    </a:srgbClr>
                  </a:outerShdw>
                </a:effectLst>
                <a:latin typeface="Tahoma" panose="020B0604030504040204" pitchFamily="34" charset="0"/>
              </a:rPr>
              <a:t>发送</a:t>
            </a:r>
            <a:r>
              <a:rPr lang="zh-CN" altLang="en-US" sz="2800" b="1" dirty="0">
                <a:solidFill>
                  <a:schemeClr val="bg1"/>
                </a:solidFill>
                <a:effectLst>
                  <a:outerShdw blurRad="38100" dist="38100" dir="2700000" algn="tl">
                    <a:srgbClr val="000000">
                      <a:alpha val="43137"/>
                    </a:srgbClr>
                  </a:outerShdw>
                </a:effectLst>
                <a:latin typeface="Tahoma" panose="020B0604030504040204" pitchFamily="34" charset="0"/>
              </a:rPr>
              <a:t>邮件注意</a:t>
            </a:r>
            <a:r>
              <a:rPr lang="en-US" altLang="zh-CN" sz="2800" b="1" dirty="0">
                <a:solidFill>
                  <a:schemeClr val="bg1"/>
                </a:solidFill>
                <a:effectLst>
                  <a:outerShdw blurRad="38100" dist="38100" dir="2700000" algn="tl">
                    <a:srgbClr val="000000">
                      <a:alpha val="43137"/>
                    </a:srgbClr>
                  </a:outerShdw>
                </a:effectLst>
                <a:latin typeface="Arial" panose="020B0604020202020204"/>
              </a:rPr>
              <a:t>……</a:t>
            </a:r>
            <a:endParaRPr lang="en-US" altLang="zh-CN" sz="2800" b="1" dirty="0">
              <a:solidFill>
                <a:schemeClr val="bg1"/>
              </a:solidFill>
              <a:effectLst>
                <a:outerShdw blurRad="38100" dist="38100" dir="2700000" algn="tl">
                  <a:srgbClr val="000000">
                    <a:alpha val="43137"/>
                  </a:srgbClr>
                </a:outerShdw>
              </a:effectLst>
              <a:latin typeface="Tahoma" panose="020B0604030504040204" pitchFamily="34" charset="0"/>
            </a:endParaRPr>
          </a:p>
        </p:txBody>
      </p:sp>
      <p:pic>
        <p:nvPicPr>
          <p:cNvPr id="15" name="Picture 14"/>
          <p:cNvPicPr>
            <a:picLocks noChangeAspect="1"/>
          </p:cNvPicPr>
          <p:nvPr/>
        </p:nvPicPr>
        <p:blipFill>
          <a:blip r:embed="rId3"/>
          <a:stretch>
            <a:fillRect/>
          </a:stretch>
        </p:blipFill>
        <p:spPr>
          <a:xfrm>
            <a:off x="459387" y="2673411"/>
            <a:ext cx="2438611" cy="243861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40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206673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电子邮件</a:t>
            </a:r>
          </a:p>
        </p:txBody>
      </p:sp>
      <p:sp>
        <p:nvSpPr>
          <p:cNvPr id="9" name="Rectangle 6"/>
          <p:cNvSpPr>
            <a:spLocks noChangeArrowheads="1"/>
          </p:cNvSpPr>
          <p:nvPr/>
        </p:nvSpPr>
        <p:spPr bwMode="auto">
          <a:xfrm>
            <a:off x="4893717" y="3229611"/>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6" name="Rectangle 8"/>
          <p:cNvSpPr>
            <a:spLocks noChangeArrowheads="1"/>
          </p:cNvSpPr>
          <p:nvPr/>
        </p:nvSpPr>
        <p:spPr bwMode="auto">
          <a:xfrm>
            <a:off x="3287663" y="952141"/>
            <a:ext cx="5037488" cy="504056"/>
          </a:xfrm>
          <a:prstGeom prst="rect">
            <a:avLst/>
          </a:prstGeom>
          <a:noFill/>
          <a:ln w="9525">
            <a:noFill/>
            <a:miter lim="800000"/>
          </a:ln>
          <a:effectLst/>
        </p:spPr>
        <p:txBody>
          <a:bodyPr lIns="97530" tIns="48764" rIns="97530" bIns="48764" anchor="ctr"/>
          <a:lstStyle/>
          <a:p>
            <a:pPr>
              <a:defRPr/>
            </a:pPr>
            <a:r>
              <a:rPr lang="en-US" altLang="zh-CN" sz="2800" dirty="0">
                <a:solidFill>
                  <a:schemeClr val="bg1"/>
                </a:solidFill>
                <a:latin typeface="微软雅黑" panose="020B0503020204020204" pitchFamily="34" charset="-122"/>
                <a:ea typeface="微软雅黑" panose="020B0503020204020204" pitchFamily="34" charset="-122"/>
              </a:rPr>
              <a:t>Email</a:t>
            </a:r>
            <a:r>
              <a:rPr lang="zh-CN" altLang="en-US" sz="2800" dirty="0">
                <a:solidFill>
                  <a:schemeClr val="bg1"/>
                </a:solidFill>
                <a:latin typeface="微软雅黑" panose="020B0503020204020204" pitchFamily="34" charset="-122"/>
                <a:ea typeface="微软雅黑" panose="020B0503020204020204" pitchFamily="34" charset="-122"/>
              </a:rPr>
              <a:t>内容与公司行为标准</a:t>
            </a:r>
          </a:p>
        </p:txBody>
      </p:sp>
      <p:sp>
        <p:nvSpPr>
          <p:cNvPr id="17" name="Text Box 5"/>
          <p:cNvSpPr txBox="1">
            <a:spLocks noChangeArrowheads="1"/>
          </p:cNvSpPr>
          <p:nvPr/>
        </p:nvSpPr>
        <p:spPr bwMode="auto">
          <a:xfrm>
            <a:off x="3230408" y="1692276"/>
            <a:ext cx="8352928" cy="4651375"/>
          </a:xfrm>
          <a:prstGeom prst="rect">
            <a:avLst/>
          </a:prstGeom>
          <a:noFill/>
          <a:ln w="9525" algn="ctr">
            <a:noFill/>
            <a:miter lim="800000"/>
          </a:ln>
          <a:effectLst/>
        </p:spPr>
        <p:txBody>
          <a:bodyPr wrap="square" lIns="97530" tIns="48764" rIns="97530" bIns="48764">
            <a:spAutoFit/>
          </a:bodyPr>
          <a:lstStyle/>
          <a:p>
            <a:pPr marL="365760" indent="-365760">
              <a:lnSpc>
                <a:spcPct val="150000"/>
              </a:lnSpc>
              <a:spcBef>
                <a:spcPct val="40000"/>
              </a:spcBef>
              <a:buFont typeface="Wingdings" panose="05000000000000000000" pitchFamily="2" charset="2"/>
              <a:buChar char="p"/>
              <a:defRPr/>
            </a:pPr>
            <a:r>
              <a:rPr lang="zh-CN" altLang="en-US" sz="2000" dirty="0">
                <a:solidFill>
                  <a:schemeClr val="bg1"/>
                </a:solidFill>
                <a:latin typeface="微软雅黑" panose="020B0503020204020204" pitchFamily="34" charset="-122"/>
                <a:ea typeface="微软雅黑" panose="020B0503020204020204" pitchFamily="34" charset="-122"/>
              </a:rPr>
              <a:t>禁止发送或转发反动或非法的邮件内容</a:t>
            </a:r>
          </a:p>
          <a:p>
            <a:pPr marL="365760" indent="-365760">
              <a:lnSpc>
                <a:spcPct val="150000"/>
              </a:lnSpc>
              <a:spcBef>
                <a:spcPct val="40000"/>
              </a:spcBef>
              <a:buFont typeface="Wingdings" panose="05000000000000000000" pitchFamily="2" charset="2"/>
              <a:buChar char="p"/>
              <a:defRPr/>
            </a:pPr>
            <a:r>
              <a:rPr lang="zh-CN" altLang="en-US" sz="2000" dirty="0">
                <a:solidFill>
                  <a:schemeClr val="bg1"/>
                </a:solidFill>
                <a:latin typeface="微软雅黑" panose="020B0503020204020204" pitchFamily="34" charset="-122"/>
                <a:ea typeface="微软雅黑" panose="020B0503020204020204" pitchFamily="34" charset="-122"/>
              </a:rPr>
              <a:t>未经许可，不得将属于他人邮件的消息内容拷贝转发</a:t>
            </a:r>
          </a:p>
          <a:p>
            <a:pPr marL="365760" indent="-365760">
              <a:lnSpc>
                <a:spcPct val="150000"/>
              </a:lnSpc>
              <a:spcBef>
                <a:spcPct val="40000"/>
              </a:spcBef>
              <a:buFont typeface="Wingdings" panose="05000000000000000000" pitchFamily="2" charset="2"/>
              <a:buChar char="p"/>
              <a:defRPr/>
            </a:pPr>
            <a:r>
              <a:rPr lang="zh-CN" altLang="en-US" sz="2000" dirty="0">
                <a:solidFill>
                  <a:schemeClr val="bg1"/>
                </a:solidFill>
                <a:latin typeface="微软雅黑" panose="020B0503020204020204" pitchFamily="34" charset="-122"/>
                <a:ea typeface="微软雅黑" panose="020B0503020204020204" pitchFamily="34" charset="-122"/>
              </a:rPr>
              <a:t>避免通过</a:t>
            </a:r>
            <a:r>
              <a:rPr lang="en-US" altLang="zh-CN" sz="2000" dirty="0">
                <a:solidFill>
                  <a:schemeClr val="bg1"/>
                </a:solidFill>
                <a:latin typeface="微软雅黑" panose="020B0503020204020204" pitchFamily="34" charset="-122"/>
                <a:ea typeface="微软雅黑" panose="020B0503020204020204" pitchFamily="34" charset="-122"/>
              </a:rPr>
              <a:t>Email</a:t>
            </a:r>
            <a:r>
              <a:rPr lang="zh-CN" altLang="en-US" sz="2000" dirty="0">
                <a:solidFill>
                  <a:schemeClr val="bg1"/>
                </a:solidFill>
                <a:latin typeface="微软雅黑" panose="020B0503020204020204" pitchFamily="34" charset="-122"/>
                <a:ea typeface="微软雅黑" panose="020B0503020204020204" pitchFamily="34" charset="-122"/>
              </a:rPr>
              <a:t>发送机密信息，如果需要，应采取必要的加密保护措施</a:t>
            </a:r>
            <a:endParaRPr lang="en-US" altLang="zh-CN" sz="2000" dirty="0">
              <a:solidFill>
                <a:schemeClr val="bg1"/>
              </a:solidFill>
              <a:latin typeface="微软雅黑" panose="020B0503020204020204" pitchFamily="34" charset="-122"/>
              <a:ea typeface="微软雅黑" panose="020B0503020204020204" pitchFamily="34" charset="-122"/>
            </a:endParaRPr>
          </a:p>
          <a:p>
            <a:pPr marL="365760" indent="-365760">
              <a:lnSpc>
                <a:spcPct val="150000"/>
              </a:lnSpc>
              <a:spcBef>
                <a:spcPct val="40000"/>
              </a:spcBef>
              <a:buFont typeface="Wingdings" panose="05000000000000000000" pitchFamily="2" charset="2"/>
              <a:buChar char="p"/>
              <a:defRPr/>
            </a:pPr>
            <a:r>
              <a:rPr lang="zh-CN" altLang="en-US" sz="2000" dirty="0">
                <a:solidFill>
                  <a:schemeClr val="bg1"/>
                </a:solidFill>
                <a:latin typeface="微软雅黑" panose="020B0503020204020204" pitchFamily="34" charset="-122"/>
                <a:ea typeface="微软雅黑" panose="020B0503020204020204" pitchFamily="34" charset="-122"/>
              </a:rPr>
              <a:t>未经发送人许可，不得转发接收到的邮件</a:t>
            </a:r>
          </a:p>
          <a:p>
            <a:pPr marL="365760" indent="-365760">
              <a:lnSpc>
                <a:spcPct val="150000"/>
              </a:lnSpc>
              <a:spcBef>
                <a:spcPct val="40000"/>
              </a:spcBef>
              <a:buFont typeface="Wingdings" panose="05000000000000000000" pitchFamily="2" charset="2"/>
              <a:buChar char="p"/>
              <a:defRPr/>
            </a:pPr>
            <a:r>
              <a:rPr lang="zh-CN" altLang="en-US" sz="2000" dirty="0">
                <a:solidFill>
                  <a:schemeClr val="bg1"/>
                </a:solidFill>
                <a:latin typeface="微软雅黑" panose="020B0503020204020204" pitchFamily="34" charset="-122"/>
                <a:ea typeface="微软雅黑" panose="020B0503020204020204" pitchFamily="34" charset="-122"/>
              </a:rPr>
              <a:t>不得伪造虚假邮件，不得使用他人账号发送邮件</a:t>
            </a:r>
          </a:p>
          <a:p>
            <a:pPr marL="365760" indent="-365760">
              <a:lnSpc>
                <a:spcPct val="150000"/>
              </a:lnSpc>
              <a:spcBef>
                <a:spcPct val="40000"/>
              </a:spcBef>
              <a:buFont typeface="Wingdings" panose="05000000000000000000" pitchFamily="2" charset="2"/>
              <a:buChar char="p"/>
              <a:defRPr/>
            </a:pPr>
            <a:r>
              <a:rPr lang="zh-CN" altLang="en-US" sz="2000" dirty="0">
                <a:solidFill>
                  <a:schemeClr val="bg1"/>
                </a:solidFill>
                <a:latin typeface="微软雅黑" panose="020B0503020204020204" pitchFamily="34" charset="-122"/>
                <a:ea typeface="微软雅黑" panose="020B0503020204020204" pitchFamily="34" charset="-122"/>
              </a:rPr>
              <a:t>与业务相关的</a:t>
            </a:r>
            <a:r>
              <a:rPr lang="en-US" altLang="zh-CN" sz="2000" dirty="0">
                <a:solidFill>
                  <a:schemeClr val="bg1"/>
                </a:solidFill>
                <a:latin typeface="微软雅黑" panose="020B0503020204020204" pitchFamily="34" charset="-122"/>
                <a:ea typeface="微软雅黑" panose="020B0503020204020204" pitchFamily="34" charset="-122"/>
              </a:rPr>
              <a:t>Email</a:t>
            </a:r>
            <a:r>
              <a:rPr lang="zh-CN" altLang="en-US" sz="2000" dirty="0">
                <a:solidFill>
                  <a:schemeClr val="bg1"/>
                </a:solidFill>
                <a:latin typeface="微软雅黑" panose="020B0503020204020204" pitchFamily="34" charset="-122"/>
                <a:ea typeface="微软雅黑" panose="020B0503020204020204" pitchFamily="34" charset="-122"/>
              </a:rPr>
              <a:t>应在文件服务器上做妥善备份，专人负责检查</a:t>
            </a:r>
          </a:p>
          <a:p>
            <a:pPr marL="365760" indent="-365760">
              <a:lnSpc>
                <a:spcPct val="150000"/>
              </a:lnSpc>
              <a:spcBef>
                <a:spcPct val="40000"/>
              </a:spcBef>
              <a:buFont typeface="Wingdings" panose="05000000000000000000" pitchFamily="2" charset="2"/>
              <a:buChar char="p"/>
              <a:defRPr/>
            </a:pPr>
            <a:r>
              <a:rPr lang="zh-CN" altLang="en-US" sz="2000" dirty="0">
                <a:solidFill>
                  <a:schemeClr val="bg1"/>
                </a:solidFill>
                <a:latin typeface="微软雅黑" panose="020B0503020204020204" pitchFamily="34" charset="-122"/>
                <a:ea typeface="微软雅黑" panose="020B0503020204020204" pitchFamily="34" charset="-122"/>
              </a:rPr>
              <a:t>包含客户信息的</a:t>
            </a:r>
            <a:r>
              <a:rPr lang="en-US" altLang="zh-CN" sz="2000" dirty="0">
                <a:solidFill>
                  <a:schemeClr val="bg1"/>
                </a:solidFill>
                <a:latin typeface="微软雅黑" panose="020B0503020204020204" pitchFamily="34" charset="-122"/>
                <a:ea typeface="微软雅黑" panose="020B0503020204020204" pitchFamily="34" charset="-122"/>
              </a:rPr>
              <a:t>Email</a:t>
            </a:r>
            <a:r>
              <a:rPr lang="zh-CN" altLang="en-US" sz="2000" dirty="0">
                <a:solidFill>
                  <a:schemeClr val="bg1"/>
                </a:solidFill>
                <a:latin typeface="微软雅黑" panose="020B0503020204020204" pitchFamily="34" charset="-122"/>
                <a:ea typeface="微软雅黑" panose="020B0503020204020204" pitchFamily="34" charset="-122"/>
              </a:rPr>
              <a:t>应转发主管做备份</a:t>
            </a:r>
          </a:p>
          <a:p>
            <a:pPr marL="365760" indent="-365760">
              <a:lnSpc>
                <a:spcPct val="150000"/>
              </a:lnSpc>
              <a:spcBef>
                <a:spcPct val="40000"/>
              </a:spcBef>
              <a:buFont typeface="Wingdings" panose="05000000000000000000" pitchFamily="2" charset="2"/>
              <a:buChar char="p"/>
              <a:defRPr/>
            </a:pPr>
            <a:r>
              <a:rPr lang="zh-CN" altLang="en-US" sz="2000" dirty="0">
                <a:solidFill>
                  <a:schemeClr val="bg1"/>
                </a:solidFill>
                <a:latin typeface="微软雅黑" panose="020B0503020204020204" pitchFamily="34" charset="-122"/>
                <a:ea typeface="微软雅黑" panose="020B0503020204020204" pitchFamily="34" charset="-122"/>
              </a:rPr>
              <a:t>个人用途的</a:t>
            </a:r>
            <a:r>
              <a:rPr lang="en-US" altLang="zh-CN" sz="2000" dirty="0">
                <a:solidFill>
                  <a:schemeClr val="bg1"/>
                </a:solidFill>
                <a:latin typeface="微软雅黑" panose="020B0503020204020204" pitchFamily="34" charset="-122"/>
                <a:ea typeface="微软雅黑" panose="020B0503020204020204" pitchFamily="34" charset="-122"/>
              </a:rPr>
              <a:t>Email</a:t>
            </a:r>
            <a:r>
              <a:rPr lang="zh-CN" altLang="en-US" sz="2000" dirty="0">
                <a:solidFill>
                  <a:schemeClr val="bg1"/>
                </a:solidFill>
                <a:latin typeface="微软雅黑" panose="020B0503020204020204" pitchFamily="34" charset="-122"/>
                <a:ea typeface="微软雅黑" panose="020B0503020204020204" pitchFamily="34" charset="-122"/>
              </a:rPr>
              <a:t>不应干扰工作</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969" y="2601412"/>
            <a:ext cx="2409735" cy="2409735"/>
          </a:xfr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密码安全</a:t>
            </a:r>
          </a:p>
        </p:txBody>
      </p:sp>
      <p:sp>
        <p:nvSpPr>
          <p:cNvPr id="9" name="Rectangle 6"/>
          <p:cNvSpPr>
            <a:spLocks noChangeArrowheads="1"/>
          </p:cNvSpPr>
          <p:nvPr/>
        </p:nvSpPr>
        <p:spPr bwMode="auto">
          <a:xfrm>
            <a:off x="4893717" y="3229611"/>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3" name="Text Box 5"/>
          <p:cNvSpPr txBox="1">
            <a:spLocks noChangeArrowheads="1"/>
          </p:cNvSpPr>
          <p:nvPr/>
        </p:nvSpPr>
        <p:spPr bwMode="auto">
          <a:xfrm>
            <a:off x="4425193" y="1939011"/>
            <a:ext cx="6445188" cy="3636010"/>
          </a:xfrm>
          <a:prstGeom prst="rect">
            <a:avLst/>
          </a:prstGeom>
          <a:noFill/>
          <a:ln w="9525" algn="ctr">
            <a:noFill/>
            <a:miter lim="800000"/>
          </a:ln>
          <a:effectLst/>
        </p:spPr>
        <p:txBody>
          <a:bodyPr wrap="square" lIns="97530" tIns="48764" rIns="97530" bIns="48764">
            <a:spAutoFit/>
          </a:bodyPr>
          <a:lstStyle/>
          <a:p>
            <a:pPr marL="342900" indent="-342900">
              <a:lnSpc>
                <a:spcPct val="150000"/>
              </a:lnSpc>
              <a:spcBef>
                <a:spcPct val="50000"/>
              </a:spcBef>
              <a:buFont typeface="Wingdings" panose="05000000000000000000" pitchFamily="2" charset="2"/>
              <a:buChar char="p"/>
              <a:defRPr/>
            </a:pPr>
            <a:r>
              <a:rPr lang="en-US" altLang="zh-CN" sz="2000" dirty="0">
                <a:solidFill>
                  <a:schemeClr val="bg1"/>
                </a:solidFill>
                <a:latin typeface="微软雅黑 Light" panose="020B0502040204020203" pitchFamily="34" charset="-122"/>
                <a:ea typeface="微软雅黑 Light" panose="020B0502040204020203" pitchFamily="34" charset="-122"/>
              </a:rPr>
              <a:t> </a:t>
            </a:r>
            <a:r>
              <a:rPr lang="zh-CN" altLang="en-US" sz="2000" dirty="0">
                <a:solidFill>
                  <a:schemeClr val="bg1"/>
                </a:solidFill>
                <a:latin typeface="微软雅黑 Light" panose="020B0502040204020203" pitchFamily="34" charset="-122"/>
                <a:ea typeface="微软雅黑 Light" panose="020B0502040204020203" pitchFamily="34" charset="-122"/>
              </a:rPr>
              <a:t>用户名</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口令是最简单也最常用的身份认证方式</a:t>
            </a:r>
          </a:p>
          <a:p>
            <a:pPr marL="342900" indent="-342900">
              <a:lnSpc>
                <a:spcPct val="150000"/>
              </a:lnSpc>
              <a:spcBef>
                <a:spcPct val="50000"/>
              </a:spcBef>
              <a:buFont typeface="Wingdings" panose="05000000000000000000" pitchFamily="2" charset="2"/>
              <a:buChar char="p"/>
              <a:defRPr/>
            </a:pPr>
            <a:r>
              <a:rPr lang="zh-CN" altLang="en-US" sz="2000" dirty="0">
                <a:solidFill>
                  <a:schemeClr val="bg1"/>
                </a:solidFill>
                <a:latin typeface="微软雅黑 Light" panose="020B0502040204020203" pitchFamily="34" charset="-122"/>
                <a:ea typeface="微软雅黑 Light" panose="020B0502040204020203" pitchFamily="34" charset="-122"/>
              </a:rPr>
              <a:t> 口令是抵御攻击的第一道防线，防止冒名顶替</a:t>
            </a:r>
          </a:p>
          <a:p>
            <a:pPr marL="342900" indent="-342900">
              <a:lnSpc>
                <a:spcPct val="150000"/>
              </a:lnSpc>
              <a:spcBef>
                <a:spcPct val="50000"/>
              </a:spcBef>
              <a:buFont typeface="Wingdings" panose="05000000000000000000" pitchFamily="2" charset="2"/>
              <a:buChar char="p"/>
              <a:defRPr/>
            </a:pPr>
            <a:r>
              <a:rPr lang="zh-CN" altLang="en-US" sz="2000" dirty="0">
                <a:solidFill>
                  <a:schemeClr val="bg1"/>
                </a:solidFill>
                <a:latin typeface="微软雅黑 Light" panose="020B0502040204020203" pitchFamily="34" charset="-122"/>
                <a:ea typeface="微软雅黑 Light" panose="020B0502040204020203" pitchFamily="34" charset="-122"/>
              </a:rPr>
              <a:t> 口令也是抵御网络攻击的最后一道防线</a:t>
            </a:r>
          </a:p>
          <a:p>
            <a:pPr marL="342900" indent="-342900">
              <a:lnSpc>
                <a:spcPct val="150000"/>
              </a:lnSpc>
              <a:spcBef>
                <a:spcPct val="50000"/>
              </a:spcBef>
              <a:buFont typeface="Wingdings" panose="05000000000000000000" pitchFamily="2" charset="2"/>
              <a:buChar char="p"/>
              <a:defRPr/>
            </a:pPr>
            <a:r>
              <a:rPr lang="zh-CN" altLang="en-US" sz="2000" dirty="0">
                <a:solidFill>
                  <a:schemeClr val="bg1"/>
                </a:solidFill>
                <a:latin typeface="微软雅黑 Light" panose="020B0502040204020203" pitchFamily="34" charset="-122"/>
                <a:ea typeface="微软雅黑 Light" panose="020B0502040204020203" pitchFamily="34" charset="-122"/>
              </a:rPr>
              <a:t> 针对口令的攻击简便易行，口令破解快速有效</a:t>
            </a:r>
          </a:p>
          <a:p>
            <a:pPr marL="342900" indent="-342900">
              <a:lnSpc>
                <a:spcPct val="150000"/>
              </a:lnSpc>
              <a:spcBef>
                <a:spcPct val="50000"/>
              </a:spcBef>
              <a:buFont typeface="Wingdings" panose="05000000000000000000" pitchFamily="2" charset="2"/>
              <a:buChar char="p"/>
              <a:defRPr/>
            </a:pPr>
            <a:r>
              <a:rPr lang="zh-CN" altLang="en-US" sz="2000" dirty="0">
                <a:solidFill>
                  <a:schemeClr val="bg1"/>
                </a:solidFill>
                <a:latin typeface="微软雅黑 Light" panose="020B0502040204020203" pitchFamily="34" charset="-122"/>
                <a:ea typeface="微软雅黑 Light" panose="020B0502040204020203" pitchFamily="34" charset="-122"/>
              </a:rPr>
              <a:t> 由于使用不当，往往使口令成为最薄弱的安全环节</a:t>
            </a:r>
          </a:p>
          <a:p>
            <a:pPr marL="342900" indent="-342900">
              <a:lnSpc>
                <a:spcPct val="150000"/>
              </a:lnSpc>
              <a:spcBef>
                <a:spcPct val="50000"/>
              </a:spcBef>
              <a:buFont typeface="Wingdings" panose="05000000000000000000" pitchFamily="2" charset="2"/>
              <a:buChar char="p"/>
              <a:defRPr/>
            </a:pPr>
            <a:r>
              <a:rPr lang="zh-CN" altLang="en-US" sz="2000" dirty="0">
                <a:solidFill>
                  <a:schemeClr val="bg1"/>
                </a:solidFill>
                <a:latin typeface="微软雅黑 Light" panose="020B0502040204020203" pitchFamily="34" charset="-122"/>
                <a:ea typeface="微软雅黑 Light" panose="020B0502040204020203" pitchFamily="34" charset="-122"/>
              </a:rPr>
              <a:t> 口令与个人隐私息息相关，必须慎重保护</a:t>
            </a:r>
          </a:p>
        </p:txBody>
      </p:sp>
      <p:sp>
        <p:nvSpPr>
          <p:cNvPr id="14" name="TextBox 13"/>
          <p:cNvSpPr txBox="1"/>
          <p:nvPr/>
        </p:nvSpPr>
        <p:spPr>
          <a:xfrm>
            <a:off x="3600872" y="1053929"/>
            <a:ext cx="3024336"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密码安全：</a:t>
            </a:r>
          </a:p>
        </p:txBody>
      </p:sp>
      <p:sp>
        <p:nvSpPr>
          <p:cNvPr id="18" name="Freeform 3"/>
          <p:cNvSpPr/>
          <p:nvPr/>
        </p:nvSpPr>
        <p:spPr>
          <a:xfrm>
            <a:off x="660717" y="3429839"/>
            <a:ext cx="3211767" cy="656272"/>
          </a:xfrm>
          <a:custGeom>
            <a:avLst/>
            <a:gdLst>
              <a:gd name="connsiteX0" fmla="*/ 3132213 w 3211766"/>
              <a:gd name="connsiteY0" fmla="*/ 656272 h 656272"/>
              <a:gd name="connsiteX1" fmla="*/ 79552 w 3211766"/>
              <a:gd name="connsiteY1" fmla="*/ 656272 h 656272"/>
              <a:gd name="connsiteX2" fmla="*/ 0 w 3211766"/>
              <a:gd name="connsiteY2" fmla="*/ 576719 h 656272"/>
              <a:gd name="connsiteX3" fmla="*/ 0 w 3211766"/>
              <a:gd name="connsiteY3" fmla="*/ 79552 h 656272"/>
              <a:gd name="connsiteX4" fmla="*/ 79552 w 3211766"/>
              <a:gd name="connsiteY4" fmla="*/ 0 h 656272"/>
              <a:gd name="connsiteX5" fmla="*/ 3132213 w 3211766"/>
              <a:gd name="connsiteY5" fmla="*/ 0 h 656272"/>
              <a:gd name="connsiteX6" fmla="*/ 3211766 w 3211766"/>
              <a:gd name="connsiteY6" fmla="*/ 79552 h 656272"/>
              <a:gd name="connsiteX7" fmla="*/ 3211766 w 3211766"/>
              <a:gd name="connsiteY7" fmla="*/ 576719 h 656272"/>
              <a:gd name="connsiteX8" fmla="*/ 3132213 w 3211766"/>
              <a:gd name="connsiteY8" fmla="*/ 656272 h 6562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11766" h="656272">
                <a:moveTo>
                  <a:pt x="3132213" y="656272"/>
                </a:moveTo>
                <a:lnTo>
                  <a:pt x="79552" y="656272"/>
                </a:lnTo>
                <a:cubicBezTo>
                  <a:pt x="35801" y="656272"/>
                  <a:pt x="0" y="620471"/>
                  <a:pt x="0" y="576719"/>
                </a:cubicBezTo>
                <a:lnTo>
                  <a:pt x="0" y="79552"/>
                </a:lnTo>
                <a:cubicBezTo>
                  <a:pt x="0" y="35801"/>
                  <a:pt x="35801" y="0"/>
                  <a:pt x="79552" y="0"/>
                </a:cubicBezTo>
                <a:lnTo>
                  <a:pt x="3132213" y="0"/>
                </a:lnTo>
                <a:cubicBezTo>
                  <a:pt x="3175965" y="0"/>
                  <a:pt x="3211766" y="35801"/>
                  <a:pt x="3211766" y="79552"/>
                </a:cubicBezTo>
                <a:lnTo>
                  <a:pt x="3211766" y="576719"/>
                </a:lnTo>
                <a:cubicBezTo>
                  <a:pt x="3211766" y="620471"/>
                  <a:pt x="3175965" y="656272"/>
                  <a:pt x="3132213" y="656272"/>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722909" y="3489491"/>
            <a:ext cx="3099308" cy="536955"/>
          </a:xfrm>
          <a:custGeom>
            <a:avLst/>
            <a:gdLst>
              <a:gd name="connsiteX0" fmla="*/ 3045663 w 3099308"/>
              <a:gd name="connsiteY0" fmla="*/ 536955 h 536955"/>
              <a:gd name="connsiteX1" fmla="*/ 53644 w 3099308"/>
              <a:gd name="connsiteY1" fmla="*/ 536955 h 536955"/>
              <a:gd name="connsiteX2" fmla="*/ 0 w 3099308"/>
              <a:gd name="connsiteY2" fmla="*/ 483311 h 536955"/>
              <a:gd name="connsiteX3" fmla="*/ 0 w 3099308"/>
              <a:gd name="connsiteY3" fmla="*/ 53657 h 536955"/>
              <a:gd name="connsiteX4" fmla="*/ 53644 w 3099308"/>
              <a:gd name="connsiteY4" fmla="*/ 0 h 536955"/>
              <a:gd name="connsiteX5" fmla="*/ 3045663 w 3099308"/>
              <a:gd name="connsiteY5" fmla="*/ 0 h 536955"/>
              <a:gd name="connsiteX6" fmla="*/ 3099308 w 3099308"/>
              <a:gd name="connsiteY6" fmla="*/ 53657 h 536955"/>
              <a:gd name="connsiteX7" fmla="*/ 3099308 w 3099308"/>
              <a:gd name="connsiteY7" fmla="*/ 483311 h 536955"/>
              <a:gd name="connsiteX8" fmla="*/ 3045663 w 3099308"/>
              <a:gd name="connsiteY8" fmla="*/ 536955 h 5369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099308" h="536955">
                <a:moveTo>
                  <a:pt x="3045663" y="536955"/>
                </a:moveTo>
                <a:lnTo>
                  <a:pt x="53644" y="536955"/>
                </a:lnTo>
                <a:cubicBezTo>
                  <a:pt x="24142" y="536955"/>
                  <a:pt x="0" y="512813"/>
                  <a:pt x="0" y="483311"/>
                </a:cubicBezTo>
                <a:lnTo>
                  <a:pt x="0" y="53657"/>
                </a:lnTo>
                <a:cubicBezTo>
                  <a:pt x="0" y="24142"/>
                  <a:pt x="24142" y="0"/>
                  <a:pt x="53644" y="0"/>
                </a:cubicBezTo>
                <a:lnTo>
                  <a:pt x="3045663" y="0"/>
                </a:lnTo>
                <a:cubicBezTo>
                  <a:pt x="3075165" y="0"/>
                  <a:pt x="3099308" y="24142"/>
                  <a:pt x="3099308" y="53657"/>
                </a:cubicBezTo>
                <a:lnTo>
                  <a:pt x="3099308" y="483311"/>
                </a:lnTo>
                <a:cubicBezTo>
                  <a:pt x="3099308" y="512813"/>
                  <a:pt x="3075165" y="536955"/>
                  <a:pt x="3045663" y="536955"/>
                </a:cubicBezTo>
              </a:path>
            </a:pathLst>
          </a:custGeom>
          <a:solidFill>
            <a:srgbClr val="F1F6F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1313955" y="3683889"/>
            <a:ext cx="151739" cy="151739"/>
          </a:xfrm>
          <a:custGeom>
            <a:avLst/>
            <a:gdLst>
              <a:gd name="connsiteX0" fmla="*/ 151739 w 151739"/>
              <a:gd name="connsiteY0" fmla="*/ 75869 h 151739"/>
              <a:gd name="connsiteX1" fmla="*/ 75869 w 151739"/>
              <a:gd name="connsiteY1" fmla="*/ 151739 h 151739"/>
              <a:gd name="connsiteX2" fmla="*/ 0 w 151739"/>
              <a:gd name="connsiteY2" fmla="*/ 75869 h 151739"/>
              <a:gd name="connsiteX3" fmla="*/ 75869 w 151739"/>
              <a:gd name="connsiteY3" fmla="*/ 0 h 151739"/>
              <a:gd name="connsiteX4" fmla="*/ 151739 w 151739"/>
              <a:gd name="connsiteY4" fmla="*/ 75869 h 1517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1739" h="151739">
                <a:moveTo>
                  <a:pt x="151739" y="75869"/>
                </a:moveTo>
                <a:cubicBezTo>
                  <a:pt x="151739" y="117779"/>
                  <a:pt x="117767" y="151739"/>
                  <a:pt x="75869" y="151739"/>
                </a:cubicBezTo>
                <a:cubicBezTo>
                  <a:pt x="33959" y="151739"/>
                  <a:pt x="0" y="117779"/>
                  <a:pt x="0" y="75869"/>
                </a:cubicBezTo>
                <a:cubicBezTo>
                  <a:pt x="0" y="33972"/>
                  <a:pt x="33959" y="0"/>
                  <a:pt x="75869" y="0"/>
                </a:cubicBezTo>
                <a:cubicBezTo>
                  <a:pt x="117767" y="0"/>
                  <a:pt x="151739" y="33972"/>
                  <a:pt x="151739" y="75869"/>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620735" y="3683889"/>
            <a:ext cx="151739" cy="151739"/>
          </a:xfrm>
          <a:custGeom>
            <a:avLst/>
            <a:gdLst>
              <a:gd name="connsiteX0" fmla="*/ 151739 w 151739"/>
              <a:gd name="connsiteY0" fmla="*/ 75869 h 151739"/>
              <a:gd name="connsiteX1" fmla="*/ 75869 w 151739"/>
              <a:gd name="connsiteY1" fmla="*/ 151739 h 151739"/>
              <a:gd name="connsiteX2" fmla="*/ 0 w 151739"/>
              <a:gd name="connsiteY2" fmla="*/ 75869 h 151739"/>
              <a:gd name="connsiteX3" fmla="*/ 75869 w 151739"/>
              <a:gd name="connsiteY3" fmla="*/ 0 h 151739"/>
              <a:gd name="connsiteX4" fmla="*/ 151739 w 151739"/>
              <a:gd name="connsiteY4" fmla="*/ 75869 h 1517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1739" h="151739">
                <a:moveTo>
                  <a:pt x="151739" y="75869"/>
                </a:moveTo>
                <a:cubicBezTo>
                  <a:pt x="151739" y="117779"/>
                  <a:pt x="117767" y="151739"/>
                  <a:pt x="75869" y="151739"/>
                </a:cubicBezTo>
                <a:cubicBezTo>
                  <a:pt x="33959" y="151739"/>
                  <a:pt x="0" y="117779"/>
                  <a:pt x="0" y="75869"/>
                </a:cubicBezTo>
                <a:cubicBezTo>
                  <a:pt x="0" y="33972"/>
                  <a:pt x="33959" y="0"/>
                  <a:pt x="75869" y="0"/>
                </a:cubicBezTo>
                <a:cubicBezTo>
                  <a:pt x="117767" y="0"/>
                  <a:pt x="151739" y="33972"/>
                  <a:pt x="151739" y="75869"/>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1937423" y="3683889"/>
            <a:ext cx="151739" cy="151739"/>
          </a:xfrm>
          <a:custGeom>
            <a:avLst/>
            <a:gdLst>
              <a:gd name="connsiteX0" fmla="*/ 151739 w 151739"/>
              <a:gd name="connsiteY0" fmla="*/ 75869 h 151739"/>
              <a:gd name="connsiteX1" fmla="*/ 75869 w 151739"/>
              <a:gd name="connsiteY1" fmla="*/ 151739 h 151739"/>
              <a:gd name="connsiteX2" fmla="*/ 0 w 151739"/>
              <a:gd name="connsiteY2" fmla="*/ 75869 h 151739"/>
              <a:gd name="connsiteX3" fmla="*/ 75869 w 151739"/>
              <a:gd name="connsiteY3" fmla="*/ 0 h 151739"/>
              <a:gd name="connsiteX4" fmla="*/ 151739 w 151739"/>
              <a:gd name="connsiteY4" fmla="*/ 75869 h 1517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1739" h="151739">
                <a:moveTo>
                  <a:pt x="151739" y="75869"/>
                </a:moveTo>
                <a:cubicBezTo>
                  <a:pt x="151739" y="117779"/>
                  <a:pt x="117767" y="151739"/>
                  <a:pt x="75869" y="151739"/>
                </a:cubicBezTo>
                <a:cubicBezTo>
                  <a:pt x="33959" y="151739"/>
                  <a:pt x="0" y="117779"/>
                  <a:pt x="0" y="75869"/>
                </a:cubicBezTo>
                <a:cubicBezTo>
                  <a:pt x="0" y="33972"/>
                  <a:pt x="33959" y="0"/>
                  <a:pt x="75869" y="0"/>
                </a:cubicBezTo>
                <a:cubicBezTo>
                  <a:pt x="117767" y="0"/>
                  <a:pt x="151739" y="33972"/>
                  <a:pt x="151739" y="75869"/>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2244204" y="3683889"/>
            <a:ext cx="151739" cy="151739"/>
          </a:xfrm>
          <a:custGeom>
            <a:avLst/>
            <a:gdLst>
              <a:gd name="connsiteX0" fmla="*/ 151739 w 151739"/>
              <a:gd name="connsiteY0" fmla="*/ 75869 h 151739"/>
              <a:gd name="connsiteX1" fmla="*/ 75869 w 151739"/>
              <a:gd name="connsiteY1" fmla="*/ 151739 h 151739"/>
              <a:gd name="connsiteX2" fmla="*/ 0 w 151739"/>
              <a:gd name="connsiteY2" fmla="*/ 75869 h 151739"/>
              <a:gd name="connsiteX3" fmla="*/ 75869 w 151739"/>
              <a:gd name="connsiteY3" fmla="*/ 0 h 151739"/>
              <a:gd name="connsiteX4" fmla="*/ 151739 w 151739"/>
              <a:gd name="connsiteY4" fmla="*/ 75869 h 1517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1739" h="151739">
                <a:moveTo>
                  <a:pt x="151739" y="75869"/>
                </a:moveTo>
                <a:cubicBezTo>
                  <a:pt x="151739" y="117779"/>
                  <a:pt x="117767" y="151739"/>
                  <a:pt x="75869" y="151739"/>
                </a:cubicBezTo>
                <a:cubicBezTo>
                  <a:pt x="33959" y="151739"/>
                  <a:pt x="0" y="117779"/>
                  <a:pt x="0" y="75869"/>
                </a:cubicBezTo>
                <a:cubicBezTo>
                  <a:pt x="0" y="33972"/>
                  <a:pt x="33959" y="0"/>
                  <a:pt x="75869" y="0"/>
                </a:cubicBezTo>
                <a:cubicBezTo>
                  <a:pt x="117767" y="0"/>
                  <a:pt x="151739" y="33972"/>
                  <a:pt x="151739" y="75869"/>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2567495" y="3683889"/>
            <a:ext cx="151739" cy="151739"/>
          </a:xfrm>
          <a:custGeom>
            <a:avLst/>
            <a:gdLst>
              <a:gd name="connsiteX0" fmla="*/ 151739 w 151739"/>
              <a:gd name="connsiteY0" fmla="*/ 75869 h 151739"/>
              <a:gd name="connsiteX1" fmla="*/ 75869 w 151739"/>
              <a:gd name="connsiteY1" fmla="*/ 151739 h 151739"/>
              <a:gd name="connsiteX2" fmla="*/ 0 w 151739"/>
              <a:gd name="connsiteY2" fmla="*/ 75869 h 151739"/>
              <a:gd name="connsiteX3" fmla="*/ 75869 w 151739"/>
              <a:gd name="connsiteY3" fmla="*/ 0 h 151739"/>
              <a:gd name="connsiteX4" fmla="*/ 151739 w 151739"/>
              <a:gd name="connsiteY4" fmla="*/ 75869 h 1517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1739" h="151739">
                <a:moveTo>
                  <a:pt x="151739" y="75869"/>
                </a:moveTo>
                <a:cubicBezTo>
                  <a:pt x="151739" y="117779"/>
                  <a:pt x="117767" y="151739"/>
                  <a:pt x="75869" y="151739"/>
                </a:cubicBezTo>
                <a:cubicBezTo>
                  <a:pt x="33959" y="151739"/>
                  <a:pt x="0" y="117779"/>
                  <a:pt x="0" y="75869"/>
                </a:cubicBezTo>
                <a:cubicBezTo>
                  <a:pt x="0" y="33972"/>
                  <a:pt x="33959" y="0"/>
                  <a:pt x="75869" y="0"/>
                </a:cubicBezTo>
                <a:cubicBezTo>
                  <a:pt x="117767" y="0"/>
                  <a:pt x="151739" y="33972"/>
                  <a:pt x="151739" y="75869"/>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2752159" y="3531101"/>
            <a:ext cx="29997" cy="453732"/>
          </a:xfrm>
          <a:custGeom>
            <a:avLst/>
            <a:gdLst>
              <a:gd name="connsiteX0" fmla="*/ 7499 w 29997"/>
              <a:gd name="connsiteY0" fmla="*/ 7499 h 453732"/>
              <a:gd name="connsiteX1" fmla="*/ 7499 w 29997"/>
              <a:gd name="connsiteY1" fmla="*/ 446233 h 453732"/>
            </a:gdLst>
            <a:ahLst/>
            <a:cxnLst>
              <a:cxn ang="0">
                <a:pos x="connsiteX0" y="connsiteY0"/>
              </a:cxn>
              <a:cxn ang="1">
                <a:pos x="connsiteX1" y="connsiteY1"/>
              </a:cxn>
            </a:cxnLst>
            <a:rect l="l" t="t" r="r" b="b"/>
            <a:pathLst>
              <a:path w="29997" h="453732">
                <a:moveTo>
                  <a:pt x="7499" y="7499"/>
                </a:moveTo>
                <a:lnTo>
                  <a:pt x="7499" y="446233"/>
                </a:lnTo>
              </a:path>
            </a:pathLst>
          </a:custGeom>
          <a:ln w="12700">
            <a:solidFill>
              <a:srgbClr val="132734">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878025" y="3571811"/>
            <a:ext cx="210211" cy="139903"/>
          </a:xfrm>
          <a:custGeom>
            <a:avLst/>
            <a:gdLst>
              <a:gd name="connsiteX0" fmla="*/ 39903 w 210210"/>
              <a:gd name="connsiteY0" fmla="*/ 139903 h 139903"/>
              <a:gd name="connsiteX1" fmla="*/ 39903 w 210210"/>
              <a:gd name="connsiteY1" fmla="*/ 63411 h 139903"/>
              <a:gd name="connsiteX2" fmla="*/ 63068 w 210210"/>
              <a:gd name="connsiteY2" fmla="*/ 40246 h 139903"/>
              <a:gd name="connsiteX3" fmla="*/ 147142 w 210210"/>
              <a:gd name="connsiteY3" fmla="*/ 40246 h 139903"/>
              <a:gd name="connsiteX4" fmla="*/ 170306 w 210210"/>
              <a:gd name="connsiteY4" fmla="*/ 63411 h 139903"/>
              <a:gd name="connsiteX5" fmla="*/ 170306 w 210210"/>
              <a:gd name="connsiteY5" fmla="*/ 139903 h 139903"/>
              <a:gd name="connsiteX6" fmla="*/ 210210 w 210210"/>
              <a:gd name="connsiteY6" fmla="*/ 139903 h 139903"/>
              <a:gd name="connsiteX7" fmla="*/ 210210 w 210210"/>
              <a:gd name="connsiteY7" fmla="*/ 55981 h 139903"/>
              <a:gd name="connsiteX8" fmla="*/ 154228 w 210210"/>
              <a:gd name="connsiteY8" fmla="*/ 0 h 139903"/>
              <a:gd name="connsiteX9" fmla="*/ 55981 w 210210"/>
              <a:gd name="connsiteY9" fmla="*/ 0 h 139903"/>
              <a:gd name="connsiteX10" fmla="*/ 0 w 210210"/>
              <a:gd name="connsiteY10" fmla="*/ 55981 h 139903"/>
              <a:gd name="connsiteX11" fmla="*/ 0 w 210210"/>
              <a:gd name="connsiteY11" fmla="*/ 139903 h 139903"/>
              <a:gd name="connsiteX12" fmla="*/ 39903 w 210210"/>
              <a:gd name="connsiteY12" fmla="*/ 139903 h 1399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10210" h="139903">
                <a:moveTo>
                  <a:pt x="39903" y="139903"/>
                </a:moveTo>
                <a:lnTo>
                  <a:pt x="39903" y="63411"/>
                </a:lnTo>
                <a:cubicBezTo>
                  <a:pt x="39903" y="50660"/>
                  <a:pt x="50330" y="40246"/>
                  <a:pt x="63068" y="40246"/>
                </a:cubicBezTo>
                <a:lnTo>
                  <a:pt x="147142" y="40246"/>
                </a:lnTo>
                <a:cubicBezTo>
                  <a:pt x="159880" y="40246"/>
                  <a:pt x="170306" y="50660"/>
                  <a:pt x="170306" y="63411"/>
                </a:cubicBezTo>
                <a:lnTo>
                  <a:pt x="170306" y="139903"/>
                </a:lnTo>
                <a:lnTo>
                  <a:pt x="210210" y="139903"/>
                </a:lnTo>
                <a:lnTo>
                  <a:pt x="210210" y="55981"/>
                </a:lnTo>
                <a:cubicBezTo>
                  <a:pt x="210210" y="25184"/>
                  <a:pt x="185013" y="0"/>
                  <a:pt x="154228" y="0"/>
                </a:cubicBezTo>
                <a:lnTo>
                  <a:pt x="55981" y="0"/>
                </a:lnTo>
                <a:cubicBezTo>
                  <a:pt x="25184" y="0"/>
                  <a:pt x="0" y="25184"/>
                  <a:pt x="0" y="55981"/>
                </a:cubicBezTo>
                <a:lnTo>
                  <a:pt x="0" y="139903"/>
                </a:lnTo>
                <a:lnTo>
                  <a:pt x="39903" y="139903"/>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3"/>
          <p:cNvPicPr>
            <a:picLocks noChangeAspect="1" noChangeArrowheads="1"/>
          </p:cNvPicPr>
          <p:nvPr/>
        </p:nvPicPr>
        <p:blipFill>
          <a:blip r:embed="rId2"/>
          <a:srcRect/>
          <a:stretch>
            <a:fillRect/>
          </a:stretch>
        </p:blipFill>
        <p:spPr bwMode="auto">
          <a:xfrm>
            <a:off x="825500" y="3721100"/>
            <a:ext cx="317500" cy="241300"/>
          </a:xfrm>
          <a:prstGeom prst="rect">
            <a:avLst/>
          </a:prstGeom>
          <a:noFill/>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密码安全</a:t>
            </a:r>
          </a:p>
        </p:txBody>
      </p:sp>
      <p:sp>
        <p:nvSpPr>
          <p:cNvPr id="9" name="Rectangle 6"/>
          <p:cNvSpPr>
            <a:spLocks noChangeArrowheads="1"/>
          </p:cNvSpPr>
          <p:nvPr/>
        </p:nvSpPr>
        <p:spPr bwMode="auto">
          <a:xfrm>
            <a:off x="4893717" y="3229611"/>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28" name="Text Box 5"/>
          <p:cNvSpPr txBox="1">
            <a:spLocks noChangeArrowheads="1"/>
          </p:cNvSpPr>
          <p:nvPr/>
        </p:nvSpPr>
        <p:spPr bwMode="auto">
          <a:xfrm>
            <a:off x="4228699" y="2038211"/>
            <a:ext cx="7388007" cy="3971925"/>
          </a:xfrm>
          <a:prstGeom prst="rect">
            <a:avLst/>
          </a:prstGeom>
          <a:noFill/>
          <a:ln w="9525" algn="ctr">
            <a:noFill/>
            <a:miter lim="800000"/>
          </a:ln>
          <a:effectLst/>
        </p:spPr>
        <p:txBody>
          <a:bodyPr wrap="square" lIns="97530" tIns="48764" rIns="97530" bIns="48764">
            <a:spAutoFit/>
          </a:bodyPr>
          <a:lstStyle/>
          <a:p>
            <a:pPr marL="342900" indent="-342900">
              <a:lnSpc>
                <a:spcPct val="150000"/>
              </a:lnSpc>
              <a:spcBef>
                <a:spcPct val="30000"/>
              </a:spcBef>
              <a:buFont typeface="Wingdings" panose="05000000000000000000" pitchFamily="2" charset="2"/>
              <a:buChar char="p"/>
              <a:defRPr/>
            </a:pP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少于</a:t>
            </a:r>
            <a:r>
              <a:rPr lang="en-US" altLang="zh-CN" sz="2400" dirty="0">
                <a:solidFill>
                  <a:schemeClr val="bg1"/>
                </a:solidFill>
                <a:latin typeface="微软雅黑 Light" panose="020B0502040204020203" pitchFamily="34" charset="-122"/>
                <a:ea typeface="微软雅黑 Light" panose="020B0502040204020203" pitchFamily="34" charset="-122"/>
              </a:rPr>
              <a:t>8</a:t>
            </a:r>
            <a:r>
              <a:rPr lang="zh-CN" altLang="en-US" sz="2400" dirty="0">
                <a:solidFill>
                  <a:schemeClr val="bg1"/>
                </a:solidFill>
                <a:latin typeface="微软雅黑 Light" panose="020B0502040204020203" pitchFamily="34" charset="-122"/>
                <a:ea typeface="微软雅黑 Light" panose="020B0502040204020203" pitchFamily="34" charset="-122"/>
              </a:rPr>
              <a:t>个字符</a:t>
            </a:r>
          </a:p>
          <a:p>
            <a:pPr marL="342900" indent="-342900">
              <a:lnSpc>
                <a:spcPct val="15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单一的字符类型，例如只用小写字母，或只用数字</a:t>
            </a:r>
          </a:p>
          <a:p>
            <a:pPr marL="342900" indent="-342900">
              <a:lnSpc>
                <a:spcPct val="15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用户名与口令相同</a:t>
            </a:r>
          </a:p>
          <a:p>
            <a:pPr marL="342900" indent="-342900">
              <a:lnSpc>
                <a:spcPct val="15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最常被人使用的弱口令</a:t>
            </a:r>
            <a:endParaRPr lang="zh-CN" altLang="en-US"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所有系统都使用相同的口令</a:t>
            </a:r>
          </a:p>
          <a:p>
            <a:pPr marL="342900" indent="-342900">
              <a:lnSpc>
                <a:spcPct val="15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口令一直不变</a:t>
            </a:r>
          </a:p>
        </p:txBody>
      </p:sp>
      <p:sp>
        <p:nvSpPr>
          <p:cNvPr id="29" name="Rectangle 6"/>
          <p:cNvSpPr>
            <a:spLocks noChangeArrowheads="1"/>
          </p:cNvSpPr>
          <p:nvPr/>
        </p:nvSpPr>
        <p:spPr bwMode="auto">
          <a:xfrm>
            <a:off x="3429044" y="1013361"/>
            <a:ext cx="2736304" cy="586839"/>
          </a:xfrm>
          <a:prstGeom prst="rect">
            <a:avLst/>
          </a:prstGeom>
          <a:noFill/>
          <a:ln w="9525">
            <a:noFill/>
            <a:miter lim="800000"/>
          </a:ln>
          <a:effectLst/>
        </p:spPr>
        <p:txBody>
          <a:bodyPr lIns="97530" tIns="48764" rIns="97530" bIns="48764" anchor="ctr"/>
          <a:lstStyle/>
          <a:p>
            <a:pPr>
              <a:defRPr/>
            </a:pPr>
            <a:r>
              <a:rPr lang="zh-CN" altLang="en-US" sz="3600" dirty="0">
                <a:solidFill>
                  <a:schemeClr val="bg1"/>
                </a:solidFill>
                <a:latin typeface="微软雅黑" panose="020B0503020204020204" pitchFamily="34" charset="-122"/>
                <a:ea typeface="微软雅黑" panose="020B0503020204020204" pitchFamily="34" charset="-122"/>
              </a:rPr>
              <a:t>脆弱</a:t>
            </a:r>
            <a:r>
              <a:rPr lang="zh-CN" altLang="en-US" sz="2400" dirty="0">
                <a:solidFill>
                  <a:schemeClr val="bg1"/>
                </a:solidFill>
                <a:latin typeface="微软雅黑" panose="020B0503020204020204" pitchFamily="34" charset="-122"/>
                <a:ea typeface="微软雅黑" panose="020B0503020204020204" pitchFamily="34" charset="-122"/>
              </a:rPr>
              <a:t>的口令</a:t>
            </a:r>
            <a:r>
              <a:rPr lang="en-US" altLang="zh-CN" sz="2400" dirty="0">
                <a:solidFill>
                  <a:schemeClr val="bg1"/>
                </a:solidFill>
                <a:latin typeface="微软雅黑" panose="020B0503020204020204" pitchFamily="34" charset="-122"/>
                <a:ea typeface="微软雅黑" panose="020B0503020204020204" pitchFamily="34" charset="-122"/>
              </a:rPr>
              <a:t>……</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636" y="2611695"/>
            <a:ext cx="2438400" cy="2438400"/>
          </a:xfr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密码安全</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636" y="2611695"/>
            <a:ext cx="2438400" cy="2438400"/>
          </a:xfrm>
        </p:spPr>
      </p:pic>
      <p:sp>
        <p:nvSpPr>
          <p:cNvPr id="12" name="Rectangle 2"/>
          <p:cNvSpPr txBox="1">
            <a:spLocks noChangeArrowheads="1"/>
          </p:cNvSpPr>
          <p:nvPr/>
        </p:nvSpPr>
        <p:spPr>
          <a:xfrm>
            <a:off x="3437097" y="1274252"/>
            <a:ext cx="2304255" cy="5082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微软雅黑" panose="020B0503020204020204" pitchFamily="34" charset="-122"/>
                <a:ea typeface="微软雅黑" panose="020B0503020204020204" pitchFamily="34" charset="-122"/>
              </a:rPr>
              <a:t>常见弱口令</a:t>
            </a:r>
          </a:p>
        </p:txBody>
      </p:sp>
      <p:grpSp>
        <p:nvGrpSpPr>
          <p:cNvPr id="13" name="组合 4"/>
          <p:cNvGrpSpPr/>
          <p:nvPr/>
        </p:nvGrpSpPr>
        <p:grpSpPr bwMode="auto">
          <a:xfrm>
            <a:off x="6868024" y="2611695"/>
            <a:ext cx="2179639" cy="3173643"/>
            <a:chOff x="323528" y="1312341"/>
            <a:chExt cx="2448272" cy="2231134"/>
          </a:xfrm>
        </p:grpSpPr>
        <p:sp>
          <p:nvSpPr>
            <p:cNvPr id="14" name="TextBox 5"/>
            <p:cNvSpPr txBox="1">
              <a:spLocks noChangeArrowheads="1"/>
            </p:cNvSpPr>
            <p:nvPr/>
          </p:nvSpPr>
          <p:spPr bwMode="auto">
            <a:xfrm>
              <a:off x="323528" y="1312341"/>
              <a:ext cx="2448272" cy="32365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anose="020B0604020202020204" pitchFamily="34" charset="0"/>
                  <a:ea typeface="宋体" panose="02010600030101010101" pitchFamily="2" charset="-122"/>
                </a:defRPr>
              </a:lvl1pPr>
              <a:lvl2pPr marL="742950" indent="-285750" eaLnBrk="0" hangingPunct="0">
                <a:defRPr sz="1900">
                  <a:solidFill>
                    <a:schemeClr val="tx1"/>
                  </a:solidFill>
                  <a:latin typeface="Arial" panose="020B0604020202020204" pitchFamily="34" charset="0"/>
                  <a:ea typeface="宋体" panose="02010600030101010101" pitchFamily="2" charset="-122"/>
                </a:defRPr>
              </a:lvl2pPr>
              <a:lvl3pPr marL="1143000" indent="-228600" eaLnBrk="0" hangingPunct="0">
                <a:defRPr sz="1900">
                  <a:solidFill>
                    <a:schemeClr val="tx1"/>
                  </a:solidFill>
                  <a:latin typeface="Arial" panose="020B0604020202020204" pitchFamily="34" charset="0"/>
                  <a:ea typeface="宋体" panose="02010600030101010101" pitchFamily="2" charset="-122"/>
                </a:defRPr>
              </a:lvl3pPr>
              <a:lvl4pPr marL="1600200" indent="-228600" eaLnBrk="0" hangingPunct="0">
                <a:defRPr sz="1900">
                  <a:solidFill>
                    <a:schemeClr val="tx1"/>
                  </a:solidFill>
                  <a:latin typeface="Arial" panose="020B0604020202020204" pitchFamily="34" charset="0"/>
                  <a:ea typeface="宋体" panose="02010600030101010101" pitchFamily="2" charset="-122"/>
                </a:defRPr>
              </a:lvl4pPr>
              <a:lvl5pPr marL="2057400" indent="-228600" eaLnBrk="0" hangingPunct="0">
                <a:defRPr sz="1900">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!@#$%^&amp;*(</a:t>
              </a:r>
              <a:endParaRPr lang="zh-CN" altLang="en-US" sz="2400">
                <a:solidFill>
                  <a:schemeClr val="bg1"/>
                </a:solidFill>
              </a:endParaRPr>
            </a:p>
          </p:txBody>
        </p:sp>
        <p:sp>
          <p:nvSpPr>
            <p:cNvPr id="15" name="TextBox 6"/>
            <p:cNvSpPr txBox="1">
              <a:spLocks noChangeArrowheads="1"/>
            </p:cNvSpPr>
            <p:nvPr/>
          </p:nvSpPr>
          <p:spPr bwMode="auto">
            <a:xfrm>
              <a:off x="323528" y="1923678"/>
              <a:ext cx="2448272" cy="32365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anose="020B0604020202020204" pitchFamily="34" charset="0"/>
                  <a:ea typeface="宋体" panose="02010600030101010101" pitchFamily="2" charset="-122"/>
                </a:defRPr>
              </a:lvl1pPr>
              <a:lvl2pPr marL="742950" indent="-285750" eaLnBrk="0" hangingPunct="0">
                <a:defRPr sz="1900">
                  <a:solidFill>
                    <a:schemeClr val="tx1"/>
                  </a:solidFill>
                  <a:latin typeface="Arial" panose="020B0604020202020204" pitchFamily="34" charset="0"/>
                  <a:ea typeface="宋体" panose="02010600030101010101" pitchFamily="2" charset="-122"/>
                </a:defRPr>
              </a:lvl2pPr>
              <a:lvl3pPr marL="1143000" indent="-228600" eaLnBrk="0" hangingPunct="0">
                <a:defRPr sz="1900">
                  <a:solidFill>
                    <a:schemeClr val="tx1"/>
                  </a:solidFill>
                  <a:latin typeface="Arial" panose="020B0604020202020204" pitchFamily="34" charset="0"/>
                  <a:ea typeface="宋体" panose="02010600030101010101" pitchFamily="2" charset="-122"/>
                </a:defRPr>
              </a:lvl3pPr>
              <a:lvl4pPr marL="1600200" indent="-228600" eaLnBrk="0" hangingPunct="0">
                <a:defRPr sz="1900">
                  <a:solidFill>
                    <a:schemeClr val="tx1"/>
                  </a:solidFill>
                  <a:latin typeface="Arial" panose="020B0604020202020204" pitchFamily="34" charset="0"/>
                  <a:ea typeface="宋体" panose="02010600030101010101" pitchFamily="2" charset="-122"/>
                </a:defRPr>
              </a:lvl4pPr>
              <a:lvl5pPr marL="2057400" indent="-228600" eaLnBrk="0" hangingPunct="0">
                <a:defRPr sz="1900">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password</a:t>
              </a:r>
              <a:endParaRPr lang="zh-CN" altLang="en-US" sz="2400">
                <a:solidFill>
                  <a:schemeClr val="bg1"/>
                </a:solidFill>
              </a:endParaRPr>
            </a:p>
          </p:txBody>
        </p:sp>
        <p:sp>
          <p:nvSpPr>
            <p:cNvPr id="16" name="TextBox 7"/>
            <p:cNvSpPr txBox="1">
              <a:spLocks noChangeArrowheads="1"/>
            </p:cNvSpPr>
            <p:nvPr/>
          </p:nvSpPr>
          <p:spPr bwMode="auto">
            <a:xfrm>
              <a:off x="323528" y="2571750"/>
              <a:ext cx="2448272" cy="32365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anose="020B0604020202020204" pitchFamily="34" charset="0"/>
                  <a:ea typeface="宋体" panose="02010600030101010101" pitchFamily="2" charset="-122"/>
                </a:defRPr>
              </a:lvl1pPr>
              <a:lvl2pPr marL="742950" indent="-285750" eaLnBrk="0" hangingPunct="0">
                <a:defRPr sz="1900">
                  <a:solidFill>
                    <a:schemeClr val="tx1"/>
                  </a:solidFill>
                  <a:latin typeface="Arial" panose="020B0604020202020204" pitchFamily="34" charset="0"/>
                  <a:ea typeface="宋体" panose="02010600030101010101" pitchFamily="2" charset="-122"/>
                </a:defRPr>
              </a:lvl2pPr>
              <a:lvl3pPr marL="1143000" indent="-228600" eaLnBrk="0" hangingPunct="0">
                <a:defRPr sz="1900">
                  <a:solidFill>
                    <a:schemeClr val="tx1"/>
                  </a:solidFill>
                  <a:latin typeface="Arial" panose="020B0604020202020204" pitchFamily="34" charset="0"/>
                  <a:ea typeface="宋体" panose="02010600030101010101" pitchFamily="2" charset="-122"/>
                </a:defRPr>
              </a:lvl3pPr>
              <a:lvl4pPr marL="1600200" indent="-228600" eaLnBrk="0" hangingPunct="0">
                <a:defRPr sz="1900">
                  <a:solidFill>
                    <a:schemeClr val="tx1"/>
                  </a:solidFill>
                  <a:latin typeface="Arial" panose="020B0604020202020204" pitchFamily="34" charset="0"/>
                  <a:ea typeface="宋体" panose="02010600030101010101" pitchFamily="2" charset="-122"/>
                </a:defRPr>
              </a:lvl4pPr>
              <a:lvl5pPr marL="2057400" indent="-228600" eaLnBrk="0" hangingPunct="0">
                <a:defRPr sz="1900">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marry820312</a:t>
              </a:r>
              <a:endParaRPr lang="zh-CN" altLang="en-US" sz="2400">
                <a:solidFill>
                  <a:schemeClr val="bg1"/>
                </a:solidFill>
              </a:endParaRPr>
            </a:p>
          </p:txBody>
        </p:sp>
        <p:sp>
          <p:nvSpPr>
            <p:cNvPr id="17" name="TextBox 8"/>
            <p:cNvSpPr txBox="1">
              <a:spLocks noChangeArrowheads="1"/>
            </p:cNvSpPr>
            <p:nvPr/>
          </p:nvSpPr>
          <p:spPr bwMode="auto">
            <a:xfrm>
              <a:off x="323528" y="3219822"/>
              <a:ext cx="2448272" cy="32365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anose="020B0604020202020204" pitchFamily="34" charset="0"/>
                  <a:ea typeface="宋体" panose="02010600030101010101" pitchFamily="2" charset="-122"/>
                </a:defRPr>
              </a:lvl1pPr>
              <a:lvl2pPr marL="742950" indent="-285750" eaLnBrk="0" hangingPunct="0">
                <a:defRPr sz="1900">
                  <a:solidFill>
                    <a:schemeClr val="tx1"/>
                  </a:solidFill>
                  <a:latin typeface="Arial" panose="020B0604020202020204" pitchFamily="34" charset="0"/>
                  <a:ea typeface="宋体" panose="02010600030101010101" pitchFamily="2" charset="-122"/>
                </a:defRPr>
              </a:lvl2pPr>
              <a:lvl3pPr marL="1143000" indent="-228600" eaLnBrk="0" hangingPunct="0">
                <a:defRPr sz="1900">
                  <a:solidFill>
                    <a:schemeClr val="tx1"/>
                  </a:solidFill>
                  <a:latin typeface="Arial" panose="020B0604020202020204" pitchFamily="34" charset="0"/>
                  <a:ea typeface="宋体" panose="02010600030101010101" pitchFamily="2" charset="-122"/>
                </a:defRPr>
              </a:lvl3pPr>
              <a:lvl4pPr marL="1600200" indent="-228600" eaLnBrk="0" hangingPunct="0">
                <a:defRPr sz="1900">
                  <a:solidFill>
                    <a:schemeClr val="tx1"/>
                  </a:solidFill>
                  <a:latin typeface="Arial" panose="020B0604020202020204" pitchFamily="34" charset="0"/>
                  <a:ea typeface="宋体" panose="02010600030101010101" pitchFamily="2" charset="-122"/>
                </a:defRPr>
              </a:lvl4pPr>
              <a:lvl5pPr marL="2057400" indent="-228600" eaLnBrk="0" hangingPunct="0">
                <a:defRPr sz="1900">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xEc@ser92%</a:t>
              </a:r>
              <a:endParaRPr lang="zh-CN" altLang="en-US" sz="2400">
                <a:solidFill>
                  <a:schemeClr val="bg1"/>
                </a:solidFill>
              </a:endParaRPr>
            </a:p>
          </p:txBody>
        </p:sp>
      </p:grpSp>
      <p:sp>
        <p:nvSpPr>
          <p:cNvPr id="18" name="乘号 24"/>
          <p:cNvSpPr/>
          <p:nvPr/>
        </p:nvSpPr>
        <p:spPr>
          <a:xfrm>
            <a:off x="9047660" y="2518031"/>
            <a:ext cx="690563" cy="665163"/>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9234" tIns="54616" rIns="109234" bIns="54616" anchor="ctr"/>
          <a:lstStyle/>
          <a:p>
            <a:pPr algn="ctr">
              <a:defRPr/>
            </a:pPr>
            <a:endParaRPr lang="zh-CN" altLang="en-US"/>
          </a:p>
        </p:txBody>
      </p:sp>
      <p:sp>
        <p:nvSpPr>
          <p:cNvPr id="19" name="乘号 25"/>
          <p:cNvSpPr/>
          <p:nvPr/>
        </p:nvSpPr>
        <p:spPr>
          <a:xfrm>
            <a:off x="9076236" y="3399095"/>
            <a:ext cx="690563" cy="663575"/>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9234" tIns="54616" rIns="109234" bIns="54616" anchor="ctr"/>
          <a:lstStyle/>
          <a:p>
            <a:pPr algn="ctr">
              <a:defRPr/>
            </a:pPr>
            <a:endParaRPr lang="zh-CN" altLang="en-US"/>
          </a:p>
        </p:txBody>
      </p:sp>
      <p:sp>
        <p:nvSpPr>
          <p:cNvPr id="20" name="乘号 26"/>
          <p:cNvSpPr/>
          <p:nvPr/>
        </p:nvSpPr>
        <p:spPr>
          <a:xfrm>
            <a:off x="9119099" y="4262695"/>
            <a:ext cx="692151" cy="665163"/>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9234" tIns="54616" rIns="109234" bIns="54616" anchor="ctr"/>
          <a:lstStyle/>
          <a:p>
            <a:pPr algn="ctr">
              <a:defRPr/>
            </a:pPr>
            <a:endParaRPr lang="zh-CN" altLang="en-US"/>
          </a:p>
        </p:txBody>
      </p:sp>
      <p:sp>
        <p:nvSpPr>
          <p:cNvPr id="21" name="Rectangle 7"/>
          <p:cNvSpPr>
            <a:spLocks noChangeArrowheads="1"/>
          </p:cNvSpPr>
          <p:nvPr/>
        </p:nvSpPr>
        <p:spPr bwMode="auto">
          <a:xfrm>
            <a:off x="3822283" y="2077711"/>
            <a:ext cx="2623009" cy="484060"/>
          </a:xfrm>
          <a:prstGeom prst="rect">
            <a:avLst/>
          </a:prstGeom>
          <a:noFill/>
          <a:ln w="9525">
            <a:noFill/>
            <a:miter lim="800000"/>
          </a:ln>
          <a:effectLst/>
        </p:spPr>
        <p:txBody>
          <a:bodyPr lIns="97530" tIns="48764" rIns="97530" bIns="48764" anchor="ctr"/>
          <a:lstStyle/>
          <a:p>
            <a:pPr>
              <a:defRPr/>
            </a:pPr>
            <a:r>
              <a:rPr lang="zh-CN" altLang="en-US" sz="2000" dirty="0">
                <a:solidFill>
                  <a:schemeClr val="bg1"/>
                </a:solidFill>
                <a:latin typeface="微软雅黑 Light" panose="020B0502040204020203" pitchFamily="34" charset="-122"/>
                <a:ea typeface="微软雅黑 Light" panose="020B0502040204020203" pitchFamily="34" charset="-122"/>
              </a:rPr>
              <a:t>这样的口令安全吗？</a:t>
            </a:r>
          </a:p>
        </p:txBody>
      </p:sp>
      <p:sp>
        <p:nvSpPr>
          <p:cNvPr id="24" name="Rectangle 3" descr="Rectangle: Click to edit Master text styles&#10;Second level&#10;Third level&#10;Fourth level&#10;Fifth level"/>
          <p:cNvSpPr txBox="1">
            <a:spLocks noChangeArrowheads="1"/>
          </p:cNvSpPr>
          <p:nvPr/>
        </p:nvSpPr>
        <p:spPr>
          <a:xfrm>
            <a:off x="4131173" y="2345871"/>
            <a:ext cx="2736851" cy="2730500"/>
          </a:xfrm>
          <a:prstGeom prst="rect">
            <a:avLst/>
          </a:prstGeom>
        </p:spPr>
        <p:txBody>
          <a:bodyPr lIns="109234" tIns="54616" rIns="109234" bIns="54616">
            <a:normAutofit lnSpcReduction="10000"/>
          </a:bodyPr>
          <a:lstStyle/>
          <a:p>
            <a:pPr defTabSz="913765" fontAlgn="auto">
              <a:spcBef>
                <a:spcPct val="20000"/>
              </a:spcBef>
              <a:spcAft>
                <a:spcPts val="0"/>
              </a:spcAft>
              <a:buFont typeface="Arial" panose="020B0604020202020204" pitchFamily="34" charset="0"/>
              <a:buChar char="•"/>
              <a:defRPr/>
            </a:pPr>
            <a:endParaRPr lang="zh-CN" altLang="en-US" sz="2400" dirty="0">
              <a:solidFill>
                <a:schemeClr val="bg1"/>
              </a:solidFill>
              <a:latin typeface="微软雅黑 Light" panose="020B0502040204020203" pitchFamily="34" charset="-122"/>
              <a:ea typeface="微软雅黑 Light" panose="020B0502040204020203" pitchFamily="34" charset="-122"/>
            </a:endParaRPr>
          </a:p>
          <a:p>
            <a:pPr marL="342900" indent="-342900" defTabSz="913765" fontAlgn="auto">
              <a:lnSpc>
                <a:spcPct val="150000"/>
              </a:lnSpc>
              <a:spcBef>
                <a:spcPct val="20000"/>
              </a:spcBef>
              <a:spcAft>
                <a:spcPts val="0"/>
              </a:spcAft>
              <a:buFont typeface="Wingdings" panose="05000000000000000000" pitchFamily="2" charset="2"/>
              <a:buChar char="l"/>
              <a:defRPr/>
            </a:pPr>
            <a:r>
              <a:rPr lang="zh-CN" altLang="en-US" sz="2400" dirty="0">
                <a:solidFill>
                  <a:schemeClr val="bg1"/>
                </a:solidFill>
                <a:latin typeface="微软雅黑 Light" panose="020B0502040204020203" pitchFamily="34" charset="-122"/>
                <a:ea typeface="微软雅黑 Light" panose="020B0502040204020203" pitchFamily="34" charset="-122"/>
              </a:rPr>
              <a:t>空口令</a:t>
            </a:r>
          </a:p>
          <a:p>
            <a:pPr marL="342900" indent="-342900" defTabSz="913765" fontAlgn="auto">
              <a:lnSpc>
                <a:spcPct val="150000"/>
              </a:lnSpc>
              <a:spcBef>
                <a:spcPct val="20000"/>
              </a:spcBef>
              <a:spcAft>
                <a:spcPts val="0"/>
              </a:spcAft>
              <a:buFont typeface="Wingdings" panose="05000000000000000000" pitchFamily="2" charset="2"/>
              <a:buChar char="l"/>
              <a:defRPr/>
            </a:pPr>
            <a:r>
              <a:rPr lang="zh-CN" altLang="en-US" sz="2400" dirty="0">
                <a:solidFill>
                  <a:schemeClr val="bg1"/>
                </a:solidFill>
                <a:latin typeface="微软雅黑 Light" panose="020B0502040204020203" pitchFamily="34" charset="-122"/>
                <a:ea typeface="微软雅黑 Light" panose="020B0502040204020203" pitchFamily="34" charset="-122"/>
              </a:rPr>
              <a:t>有意义的单词</a:t>
            </a:r>
          </a:p>
          <a:p>
            <a:pPr marL="342900" indent="-342900" defTabSz="913765" fontAlgn="auto">
              <a:lnSpc>
                <a:spcPct val="150000"/>
              </a:lnSpc>
              <a:spcBef>
                <a:spcPct val="20000"/>
              </a:spcBef>
              <a:spcAft>
                <a:spcPts val="0"/>
              </a:spcAft>
              <a:buFont typeface="Wingdings" panose="05000000000000000000" pitchFamily="2" charset="2"/>
              <a:buChar char="l"/>
              <a:defRPr/>
            </a:pPr>
            <a:r>
              <a:rPr lang="zh-CN" altLang="en-US" sz="2400" dirty="0">
                <a:solidFill>
                  <a:schemeClr val="bg1"/>
                </a:solidFill>
                <a:latin typeface="微软雅黑 Light" panose="020B0502040204020203" pitchFamily="34" charset="-122"/>
                <a:ea typeface="微软雅黑 Light" panose="020B0502040204020203" pitchFamily="34" charset="-122"/>
              </a:rPr>
              <a:t>个人信息</a:t>
            </a:r>
          </a:p>
          <a:p>
            <a:pPr marL="342900" indent="-342900" defTabSz="913765" fontAlgn="auto">
              <a:lnSpc>
                <a:spcPct val="150000"/>
              </a:lnSpc>
              <a:spcBef>
                <a:spcPct val="20000"/>
              </a:spcBef>
              <a:spcAft>
                <a:spcPts val="0"/>
              </a:spcAft>
              <a:buFont typeface="Wingdings" panose="05000000000000000000" pitchFamily="2" charset="2"/>
              <a:buChar char="l"/>
              <a:defRPr/>
            </a:pPr>
            <a:r>
              <a:rPr lang="zh-CN" altLang="en-US" sz="2400" dirty="0">
                <a:solidFill>
                  <a:schemeClr val="bg1"/>
                </a:solidFill>
                <a:latin typeface="微软雅黑 Light" panose="020B0502040204020203" pitchFamily="34" charset="-122"/>
                <a:ea typeface="微软雅黑 Light" panose="020B0502040204020203" pitchFamily="34" charset="-122"/>
              </a:rPr>
              <a:t>键盘布局</a:t>
            </a:r>
          </a:p>
        </p:txBody>
      </p:sp>
      <p:pic>
        <p:nvPicPr>
          <p:cNvPr id="3" name="Picture 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75399" y="5305535"/>
            <a:ext cx="635851" cy="48708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Vertical)">
                                      <p:cBhvr>
                                        <p:cTn id="26" dur="500"/>
                                        <p:tgtEl>
                                          <p:spTgt spid="19"/>
                                        </p:tgtEl>
                                      </p:cBhvr>
                                    </p:animEffect>
                                  </p:childTnLst>
                                </p:cTn>
                              </p:par>
                            </p:childTnLst>
                          </p:cTn>
                        </p:par>
                        <p:par>
                          <p:cTn id="27" fill="hold">
                            <p:stCondLst>
                              <p:cond delay="1000"/>
                            </p:stCondLst>
                            <p:childTnLst>
                              <p:par>
                                <p:cTn id="28" presetID="16" presetClass="entr" presetSubtype="21"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inVertical)">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xEl>
                                              <p:pRg st="1" end="1"/>
                                            </p:txEl>
                                          </p:spTgt>
                                        </p:tgtEl>
                                        <p:attrNameLst>
                                          <p:attrName>style.visibility</p:attrName>
                                        </p:attrNameLst>
                                      </p:cBhvr>
                                      <p:to>
                                        <p:strVal val="visible"/>
                                      </p:to>
                                    </p:set>
                                    <p:animEffect transition="in" filter="fade">
                                      <p:cBhvr>
                                        <p:cTn id="42" dur="500"/>
                                        <p:tgtEl>
                                          <p:spTgt spid="2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xEl>
                                              <p:pRg st="2" end="2"/>
                                            </p:txEl>
                                          </p:spTgt>
                                        </p:tgtEl>
                                        <p:attrNameLst>
                                          <p:attrName>style.visibility</p:attrName>
                                        </p:attrNameLst>
                                      </p:cBhvr>
                                      <p:to>
                                        <p:strVal val="visible"/>
                                      </p:to>
                                    </p:set>
                                    <p:animEffect transition="in" filter="fade">
                                      <p:cBhvr>
                                        <p:cTn id="47" dur="500"/>
                                        <p:tgtEl>
                                          <p:spTgt spid="24">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xEl>
                                              <p:pRg st="3" end="3"/>
                                            </p:txEl>
                                          </p:spTgt>
                                        </p:tgtEl>
                                        <p:attrNameLst>
                                          <p:attrName>style.visibility</p:attrName>
                                        </p:attrNameLst>
                                      </p:cBhvr>
                                      <p:to>
                                        <p:strVal val="visible"/>
                                      </p:to>
                                    </p:set>
                                    <p:animEffect transition="in" filter="fade">
                                      <p:cBhvr>
                                        <p:cTn id="52" dur="500"/>
                                        <p:tgtEl>
                                          <p:spTgt spid="24">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xEl>
                                              <p:pRg st="4" end="4"/>
                                            </p:txEl>
                                          </p:spTgt>
                                        </p:tgtEl>
                                        <p:attrNameLst>
                                          <p:attrName>style.visibility</p:attrName>
                                        </p:attrNameLst>
                                      </p:cBhvr>
                                      <p:to>
                                        <p:strVal val="visible"/>
                                      </p:to>
                                    </p:set>
                                    <p:animEffect transition="in" filter="fade">
                                      <p:cBhvr>
                                        <p:cTn id="57" dur="500"/>
                                        <p:tgtEl>
                                          <p:spTgt spid="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1" grpId="0" bldLvl="0" animBg="1"/>
      <p:bldP spid="2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密码安全</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23" name="Text Box 5"/>
          <p:cNvSpPr txBox="1">
            <a:spLocks noChangeArrowheads="1"/>
          </p:cNvSpPr>
          <p:nvPr/>
        </p:nvSpPr>
        <p:spPr bwMode="auto">
          <a:xfrm>
            <a:off x="3659797" y="1844824"/>
            <a:ext cx="6180619" cy="4343400"/>
          </a:xfrm>
          <a:prstGeom prst="rect">
            <a:avLst/>
          </a:prstGeom>
          <a:noFill/>
          <a:ln w="9525" algn="ctr">
            <a:noFill/>
            <a:miter lim="800000"/>
          </a:ln>
          <a:effectLst/>
        </p:spPr>
        <p:txBody>
          <a:bodyPr wrap="square" lIns="97530" tIns="48764" rIns="97530" bIns="48764">
            <a:spAutoFit/>
          </a:bodyPr>
          <a:lstStyle/>
          <a:p>
            <a:pPr marL="342900" indent="-342900">
              <a:spcBef>
                <a:spcPct val="50000"/>
              </a:spcBef>
              <a:buFont typeface="Wingdings" panose="05000000000000000000" pitchFamily="2" charset="2"/>
              <a:buChar char="p"/>
              <a:defRPr/>
            </a:pP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简单的猜测</a:t>
            </a:r>
          </a:p>
          <a:p>
            <a:pPr marL="342900"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使用专门的口令破解工具</a:t>
            </a:r>
          </a:p>
          <a:p>
            <a:pPr marL="800100" lvl="1"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字典攻击（</a:t>
            </a:r>
            <a:r>
              <a:rPr lang="en-US" altLang="zh-CN" sz="2400" dirty="0">
                <a:solidFill>
                  <a:schemeClr val="bg1"/>
                </a:solidFill>
                <a:latin typeface="微软雅黑 Light" panose="020B0502040204020203" pitchFamily="34" charset="-122"/>
                <a:ea typeface="微软雅黑 Light" panose="020B0502040204020203" pitchFamily="34" charset="-122"/>
              </a:rPr>
              <a:t>Dictionary Attack</a:t>
            </a:r>
            <a:r>
              <a:rPr lang="zh-CN" altLang="en-US" sz="2400" dirty="0">
                <a:solidFill>
                  <a:schemeClr val="bg1"/>
                </a:solidFill>
                <a:latin typeface="微软雅黑 Light" panose="020B0502040204020203" pitchFamily="34" charset="-122"/>
                <a:ea typeface="微软雅黑 Light" panose="020B0502040204020203" pitchFamily="34" charset="-122"/>
              </a:rPr>
              <a:t>）</a:t>
            </a:r>
          </a:p>
          <a:p>
            <a:pPr marL="800100" lvl="1"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暴力攻击（</a:t>
            </a:r>
            <a:r>
              <a:rPr lang="en-US" altLang="zh-CN" sz="2400" dirty="0">
                <a:solidFill>
                  <a:schemeClr val="bg1"/>
                </a:solidFill>
                <a:latin typeface="微软雅黑 Light" panose="020B0502040204020203" pitchFamily="34" charset="-122"/>
                <a:ea typeface="微软雅黑 Light" panose="020B0502040204020203" pitchFamily="34" charset="-122"/>
              </a:rPr>
              <a:t>Brute Force Attack</a:t>
            </a:r>
            <a:r>
              <a:rPr lang="zh-CN" altLang="en-US" sz="2400" dirty="0">
                <a:solidFill>
                  <a:schemeClr val="bg1"/>
                </a:solidFill>
                <a:latin typeface="微软雅黑 Light" panose="020B0502040204020203" pitchFamily="34" charset="-122"/>
                <a:ea typeface="微软雅黑 Light" panose="020B0502040204020203" pitchFamily="34" charset="-122"/>
              </a:rPr>
              <a:t>）</a:t>
            </a:r>
          </a:p>
          <a:p>
            <a:pPr marL="800100" lvl="1"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混合攻击（</a:t>
            </a:r>
            <a:r>
              <a:rPr lang="en-US" altLang="zh-CN" sz="2400" dirty="0" err="1">
                <a:solidFill>
                  <a:schemeClr val="bg1"/>
                </a:solidFill>
                <a:latin typeface="微软雅黑 Light" panose="020B0502040204020203" pitchFamily="34" charset="-122"/>
                <a:ea typeface="微软雅黑 Light" panose="020B0502040204020203" pitchFamily="34" charset="-122"/>
              </a:rPr>
              <a:t>Hibrid</a:t>
            </a:r>
            <a:r>
              <a:rPr lang="en-US" altLang="zh-CN" sz="2400" dirty="0">
                <a:solidFill>
                  <a:schemeClr val="bg1"/>
                </a:solidFill>
                <a:latin typeface="微软雅黑 Light" panose="020B0502040204020203" pitchFamily="34" charset="-122"/>
                <a:ea typeface="微软雅黑 Light" panose="020B0502040204020203" pitchFamily="34" charset="-122"/>
              </a:rPr>
              <a:t> Attack</a:t>
            </a:r>
            <a:r>
              <a:rPr lang="zh-CN" altLang="en-US" sz="2400" dirty="0">
                <a:solidFill>
                  <a:schemeClr val="bg1"/>
                </a:solidFill>
                <a:latin typeface="微软雅黑 Light" panose="020B0502040204020203" pitchFamily="34" charset="-122"/>
                <a:ea typeface="微软雅黑 Light" panose="020B0502040204020203" pitchFamily="34" charset="-122"/>
              </a:rPr>
              <a:t>）</a:t>
            </a:r>
          </a:p>
          <a:p>
            <a:pPr marL="342900"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在网络中嗅探明文传送的口令</a:t>
            </a:r>
          </a:p>
          <a:p>
            <a:pPr marL="342900"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利用后门工具来截获口令</a:t>
            </a:r>
          </a:p>
          <a:p>
            <a:pPr marL="342900"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通过社会工程获取口令</a:t>
            </a:r>
          </a:p>
        </p:txBody>
      </p:sp>
      <p:sp>
        <p:nvSpPr>
          <p:cNvPr id="26" name="Rectangle 7"/>
          <p:cNvSpPr>
            <a:spLocks noChangeArrowheads="1"/>
          </p:cNvSpPr>
          <p:nvPr/>
        </p:nvSpPr>
        <p:spPr bwMode="auto">
          <a:xfrm>
            <a:off x="3659797" y="1007979"/>
            <a:ext cx="2568149" cy="489496"/>
          </a:xfrm>
          <a:prstGeom prst="rect">
            <a:avLst/>
          </a:prstGeom>
          <a:noFill/>
          <a:ln w="9525">
            <a:noFill/>
            <a:miter lim="800000"/>
          </a:ln>
          <a:effectLst/>
        </p:spPr>
        <p:txBody>
          <a:bodyPr lIns="97530" tIns="48764" rIns="97530" bIns="48764" anchor="ct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如何破解口令</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11695"/>
            <a:ext cx="2438400" cy="24384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密码安全</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2" name="Text Box 5"/>
          <p:cNvSpPr txBox="1">
            <a:spLocks noChangeArrowheads="1"/>
          </p:cNvSpPr>
          <p:nvPr/>
        </p:nvSpPr>
        <p:spPr bwMode="auto">
          <a:xfrm>
            <a:off x="3770451" y="1916832"/>
            <a:ext cx="7458917" cy="4343400"/>
          </a:xfrm>
          <a:prstGeom prst="rect">
            <a:avLst/>
          </a:prstGeom>
          <a:noFill/>
          <a:ln w="9525" algn="ctr">
            <a:noFill/>
            <a:miter lim="800000"/>
          </a:ln>
          <a:effectLst/>
        </p:spPr>
        <p:txBody>
          <a:bodyPr wrap="square" lIns="97530" tIns="48764" rIns="97530" bIns="48764">
            <a:spAutoFit/>
          </a:bodyPr>
          <a:lstStyle/>
          <a:p>
            <a:pPr marL="342900" indent="-342900">
              <a:spcBef>
                <a:spcPct val="50000"/>
              </a:spcBef>
              <a:buFont typeface="Wingdings" panose="05000000000000000000" pitchFamily="2" charset="2"/>
              <a:buChar char="p"/>
              <a:defRPr/>
            </a:pP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口令至少应该由</a:t>
            </a:r>
            <a:r>
              <a:rPr lang="en-US" altLang="zh-CN" sz="2400" dirty="0">
                <a:solidFill>
                  <a:schemeClr val="bg1"/>
                </a:solidFill>
                <a:latin typeface="微软雅黑 Light" panose="020B0502040204020203" pitchFamily="34" charset="-122"/>
                <a:ea typeface="微软雅黑 Light" panose="020B0502040204020203" pitchFamily="34" charset="-122"/>
              </a:rPr>
              <a:t>8</a:t>
            </a:r>
            <a:r>
              <a:rPr lang="zh-CN" altLang="en-US" sz="2400" dirty="0">
                <a:solidFill>
                  <a:schemeClr val="bg1"/>
                </a:solidFill>
                <a:latin typeface="微软雅黑 Light" panose="020B0502040204020203" pitchFamily="34" charset="-122"/>
                <a:ea typeface="微软雅黑 Light" panose="020B0502040204020203" pitchFamily="34" charset="-122"/>
              </a:rPr>
              <a:t>个字符组成</a:t>
            </a:r>
          </a:p>
          <a:p>
            <a:pPr marL="342900"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口令应该是大小写字母、数字、特殊字符的混合体</a:t>
            </a:r>
          </a:p>
          <a:p>
            <a:pPr marL="342900"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不要使用名字、生日等个人信息和字典单词</a:t>
            </a:r>
          </a:p>
          <a:p>
            <a:pPr marL="342900"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选择易记强口令的几个窍门：</a:t>
            </a:r>
          </a:p>
          <a:p>
            <a:pPr marL="800100" lvl="1"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口令短语</a:t>
            </a:r>
          </a:p>
          <a:p>
            <a:pPr marL="800100" lvl="1"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字符替换</a:t>
            </a:r>
          </a:p>
          <a:p>
            <a:pPr marL="800100" lvl="1"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单词误拼</a:t>
            </a:r>
          </a:p>
          <a:p>
            <a:pPr marL="800100" lvl="1" indent="-342900">
              <a:spcBef>
                <a:spcPct val="5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键盘模式</a:t>
            </a:r>
          </a:p>
        </p:txBody>
      </p:sp>
      <p:sp>
        <p:nvSpPr>
          <p:cNvPr id="14" name="Rectangle 7"/>
          <p:cNvSpPr>
            <a:spLocks noChangeArrowheads="1"/>
          </p:cNvSpPr>
          <p:nvPr/>
        </p:nvSpPr>
        <p:spPr bwMode="auto">
          <a:xfrm>
            <a:off x="3630107" y="1091825"/>
            <a:ext cx="6867205" cy="720080"/>
          </a:xfrm>
          <a:prstGeom prst="rect">
            <a:avLst/>
          </a:prstGeom>
          <a:noFill/>
          <a:ln w="9525">
            <a:noFill/>
            <a:miter lim="800000"/>
          </a:ln>
          <a:effectLst/>
        </p:spPr>
        <p:txBody>
          <a:bodyPr lIns="97530" tIns="48764" rIns="97530" bIns="48764" anchor="ctr"/>
          <a:lstStyle/>
          <a:p>
            <a:pPr>
              <a:defRPr/>
            </a:pPr>
            <a:r>
              <a:rPr lang="zh-CN" altLang="en-US" sz="3200" dirty="0">
                <a:solidFill>
                  <a:schemeClr val="bg1"/>
                </a:solidFill>
                <a:latin typeface="微软雅黑" panose="020B0503020204020204" pitchFamily="34" charset="-122"/>
                <a:ea typeface="微软雅黑" panose="020B0503020204020204" pitchFamily="34" charset="-122"/>
              </a:rPr>
              <a:t>建议：密码应遵循</a:t>
            </a:r>
            <a:r>
              <a:rPr lang="en-US" altLang="zh-CN" sz="3200" dirty="0">
                <a:solidFill>
                  <a:schemeClr val="bg1"/>
                </a:solidFill>
                <a:latin typeface="微软雅黑" panose="020B0503020204020204" pitchFamily="34" charset="-122"/>
                <a:ea typeface="微软雅黑" panose="020B0503020204020204" pitchFamily="34" charset="-122"/>
              </a:rPr>
              <a:t>8</a:t>
            </a:r>
            <a:r>
              <a:rPr lang="zh-CN" altLang="en-US" sz="3200" dirty="0">
                <a:solidFill>
                  <a:schemeClr val="bg1"/>
                </a:solidFill>
                <a:latin typeface="微软雅黑" panose="020B0503020204020204" pitchFamily="34" charset="-122"/>
                <a:ea typeface="微软雅黑" panose="020B0503020204020204" pitchFamily="34" charset="-122"/>
              </a:rPr>
              <a:t>又</a:t>
            </a:r>
            <a:r>
              <a:rPr lang="en-US" altLang="zh-CN" sz="3200" dirty="0">
                <a:solidFill>
                  <a:schemeClr val="bg1"/>
                </a:solidFill>
                <a:latin typeface="微软雅黑" panose="020B0503020204020204" pitchFamily="34" charset="-122"/>
                <a:ea typeface="微软雅黑" panose="020B0503020204020204" pitchFamily="34" charset="-122"/>
              </a:rPr>
              <a:t>3/4</a:t>
            </a:r>
            <a:r>
              <a:rPr lang="zh-CN" altLang="en-US" sz="3200" dirty="0">
                <a:solidFill>
                  <a:schemeClr val="bg1"/>
                </a:solidFill>
                <a:latin typeface="微软雅黑" panose="020B0503020204020204" pitchFamily="34" charset="-122"/>
                <a:ea typeface="微软雅黑" panose="020B0503020204020204" pitchFamily="34" charset="-122"/>
              </a:rPr>
              <a:t>原则，即：</a:t>
            </a:r>
            <a:endParaRPr lang="en-US" altLang="zh-CN" sz="3200" dirty="0">
              <a:solidFill>
                <a:schemeClr val="bg1"/>
              </a:solidFill>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87" y="2607503"/>
            <a:ext cx="2438400" cy="24384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密码安全</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3" name="Text Box 5"/>
          <p:cNvSpPr txBox="1">
            <a:spLocks noChangeArrowheads="1"/>
          </p:cNvSpPr>
          <p:nvPr/>
        </p:nvSpPr>
        <p:spPr bwMode="auto">
          <a:xfrm>
            <a:off x="3447087" y="1906357"/>
            <a:ext cx="8370887" cy="4189730"/>
          </a:xfrm>
          <a:prstGeom prst="rect">
            <a:avLst/>
          </a:prstGeom>
          <a:noFill/>
          <a:ln w="9525" algn="ctr">
            <a:noFill/>
            <a:miter lim="800000"/>
          </a:ln>
          <a:effectLst/>
        </p:spPr>
        <p:txBody>
          <a:bodyPr lIns="97530" tIns="48764" rIns="97530" bIns="48764">
            <a:spAutoFit/>
          </a:bodyPr>
          <a:lstStyle/>
          <a:p>
            <a:pPr>
              <a:lnSpc>
                <a:spcPct val="90000"/>
              </a:lnSpc>
              <a:spcBef>
                <a:spcPct val="30000"/>
              </a:spcBef>
              <a:defRPr/>
            </a:pPr>
            <a:r>
              <a:rPr lang="zh-CN" altLang="en-US" sz="2400" dirty="0">
                <a:solidFill>
                  <a:schemeClr val="bg1"/>
                </a:solidFill>
                <a:latin typeface="微软雅黑 Light" panose="020B0502040204020203" pitchFamily="34" charset="-122"/>
                <a:ea typeface="微软雅黑 Light" panose="020B0502040204020203" pitchFamily="34" charset="-122"/>
              </a:rPr>
              <a:t>对于企业内部的口令管理： </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90000"/>
              </a:lnSpc>
              <a:spcBef>
                <a:spcPct val="30000"/>
              </a:spcBef>
              <a:buFont typeface="Wingdings" panose="05000000000000000000" pitchFamily="2" charset="2"/>
              <a:buChar char="p"/>
              <a:defRPr/>
            </a:pPr>
            <a:r>
              <a:rPr lang="en-US" altLang="zh-CN" sz="2400" dirty="0">
                <a:solidFill>
                  <a:schemeClr val="bg1"/>
                </a:solidFill>
                <a:latin typeface="微软雅黑 Light" panose="020B0502040204020203" pitchFamily="34" charset="-122"/>
                <a:ea typeface="微软雅黑 Light" panose="020B0502040204020203" pitchFamily="34" charset="-122"/>
              </a:rPr>
              <a:t>IT</a:t>
            </a:r>
            <a:r>
              <a:rPr lang="zh-CN" altLang="en-US" sz="2400" dirty="0">
                <a:solidFill>
                  <a:schemeClr val="bg1"/>
                </a:solidFill>
                <a:latin typeface="微软雅黑 Light" panose="020B0502040204020203" pitchFamily="34" charset="-122"/>
                <a:ea typeface="微软雅黑 Light" panose="020B0502040204020203" pitchFamily="34" charset="-122"/>
              </a:rPr>
              <a:t>管理部门在独立审计的前提下进行口令锁定、解锁和重置操作</a:t>
            </a:r>
          </a:p>
          <a:p>
            <a:pPr marL="342900" indent="-342900">
              <a:lnSpc>
                <a:spcPct val="9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初始口令设置不得为空</a:t>
            </a:r>
          </a:p>
          <a:p>
            <a:pPr marL="342900" indent="-342900">
              <a:lnSpc>
                <a:spcPct val="9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口令应该经常更改，设定口令有效期为</a:t>
            </a:r>
            <a:r>
              <a:rPr lang="en-US" altLang="zh-CN" sz="2400" dirty="0">
                <a:solidFill>
                  <a:schemeClr val="bg1"/>
                </a:solidFill>
                <a:latin typeface="微软雅黑 Light" panose="020B0502040204020203" pitchFamily="34" charset="-122"/>
                <a:ea typeface="微软雅黑 Light" panose="020B0502040204020203" pitchFamily="34" charset="-122"/>
              </a:rPr>
              <a:t>3</a:t>
            </a:r>
            <a:r>
              <a:rPr lang="zh-CN" altLang="en-US" sz="2400" dirty="0">
                <a:solidFill>
                  <a:schemeClr val="bg1"/>
                </a:solidFill>
                <a:latin typeface="微软雅黑 Light" panose="020B0502040204020203" pitchFamily="34" charset="-122"/>
                <a:ea typeface="微软雅黑 Light" panose="020B0502040204020203" pitchFamily="34" charset="-122"/>
              </a:rPr>
              <a:t>个月</a:t>
            </a:r>
          </a:p>
          <a:p>
            <a:pPr marL="342900" indent="-342900">
              <a:lnSpc>
                <a:spcPct val="9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 口令输入错误限定</a:t>
            </a:r>
            <a:r>
              <a:rPr lang="en-US" altLang="zh-CN" sz="2400" dirty="0">
                <a:solidFill>
                  <a:schemeClr val="bg1"/>
                </a:solidFill>
                <a:latin typeface="微软雅黑 Light" panose="020B0502040204020203" pitchFamily="34" charset="-122"/>
                <a:ea typeface="微软雅黑 Light" panose="020B0502040204020203" pitchFamily="34" charset="-122"/>
              </a:rPr>
              <a:t>3</a:t>
            </a:r>
            <a:r>
              <a:rPr lang="zh-CN" altLang="en-US" sz="2400" dirty="0">
                <a:solidFill>
                  <a:schemeClr val="bg1"/>
                </a:solidFill>
                <a:latin typeface="微软雅黑 Light" panose="020B0502040204020203" pitchFamily="34" charset="-122"/>
                <a:ea typeface="微软雅黑 Light" panose="020B0502040204020203" pitchFamily="34" charset="-122"/>
              </a:rPr>
              <a:t>次，随后会被锁定，解锁需通报</a:t>
            </a:r>
            <a:r>
              <a:rPr lang="en-US" altLang="zh-CN" sz="2400" dirty="0">
                <a:solidFill>
                  <a:schemeClr val="bg1"/>
                </a:solidFill>
                <a:latin typeface="微软雅黑 Light" panose="020B0502040204020203" pitchFamily="34" charset="-122"/>
                <a:ea typeface="微软雅黑 Light" panose="020B0502040204020203" pitchFamily="34" charset="-122"/>
              </a:rPr>
              <a:t>IT</a:t>
            </a:r>
            <a:r>
              <a:rPr lang="zh-CN" altLang="en-US" sz="2400" dirty="0">
                <a:solidFill>
                  <a:schemeClr val="bg1"/>
                </a:solidFill>
                <a:latin typeface="微软雅黑 Light" panose="020B0502040204020203" pitchFamily="34" charset="-122"/>
                <a:ea typeface="微软雅黑 Light" panose="020B0502040204020203" pitchFamily="34" charset="-122"/>
              </a:rPr>
              <a:t>管理部门</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90000"/>
              </a:lnSpc>
              <a:spcBef>
                <a:spcPct val="30000"/>
              </a:spcBef>
              <a:defRPr/>
            </a:pPr>
            <a:r>
              <a:rPr lang="zh-CN" altLang="en-US" sz="2400" dirty="0">
                <a:solidFill>
                  <a:schemeClr val="bg1"/>
                </a:solidFill>
                <a:latin typeface="微软雅黑 Light" panose="020B0502040204020203" pitchFamily="34" charset="-122"/>
                <a:ea typeface="微软雅黑 Light" panose="020B0502040204020203" pitchFamily="34" charset="-122"/>
              </a:rPr>
              <a:t>对于员工个人：</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9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使用密码管理器（比如</a:t>
            </a:r>
            <a:r>
              <a:rPr lang="en-US" altLang="zh-CN" sz="2400" dirty="0">
                <a:solidFill>
                  <a:schemeClr val="bg1"/>
                </a:solidFill>
                <a:latin typeface="微软雅黑 Light" panose="020B0502040204020203" pitchFamily="34" charset="-122"/>
                <a:ea typeface="微软雅黑 Light" panose="020B0502040204020203" pitchFamily="34" charset="-122"/>
              </a:rPr>
              <a:t>LastPass,1Password</a:t>
            </a:r>
            <a:r>
              <a:rPr lang="zh-CN" altLang="en-US" sz="2400" dirty="0">
                <a:solidFill>
                  <a:schemeClr val="bg1"/>
                </a:solidFill>
                <a:latin typeface="微软雅黑 Light" panose="020B0502040204020203" pitchFamily="34" charset="-122"/>
                <a:ea typeface="微软雅黑 Light" panose="020B0502040204020203" pitchFamily="34" charset="-122"/>
              </a:rPr>
              <a:t>）</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90000"/>
              </a:lnSpc>
              <a:spcBef>
                <a:spcPct val="30000"/>
              </a:spcBef>
              <a:buFont typeface="Wingdings" panose="05000000000000000000" pitchFamily="2" charset="2"/>
              <a:buChar char="p"/>
              <a:defRPr/>
            </a:pPr>
            <a:r>
              <a:rPr lang="zh-CN" altLang="en-US" sz="2400" dirty="0">
                <a:solidFill>
                  <a:schemeClr val="bg1"/>
                </a:solidFill>
                <a:latin typeface="微软雅黑 Light" panose="020B0502040204020203" pitchFamily="34" charset="-122"/>
                <a:ea typeface="微软雅黑 Light" panose="020B0502040204020203" pitchFamily="34" charset="-122"/>
              </a:rPr>
              <a:t>设定有规律的修改密码周期</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sp>
        <p:nvSpPr>
          <p:cNvPr id="15" name="Rectangle 7"/>
          <p:cNvSpPr>
            <a:spLocks noChangeArrowheads="1"/>
          </p:cNvSpPr>
          <p:nvPr/>
        </p:nvSpPr>
        <p:spPr bwMode="auto">
          <a:xfrm>
            <a:off x="3432775" y="1121260"/>
            <a:ext cx="2015153" cy="561236"/>
          </a:xfrm>
          <a:prstGeom prst="rect">
            <a:avLst/>
          </a:prstGeom>
          <a:noFill/>
          <a:ln w="9525">
            <a:noFill/>
            <a:miter lim="800000"/>
          </a:ln>
          <a:effectLst/>
        </p:spPr>
        <p:txBody>
          <a:bodyPr lIns="97530" tIns="48764" rIns="97530" bIns="48764" anchor="ct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口令管理</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00" y="2786191"/>
            <a:ext cx="2438400" cy="24384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18627"/>
            <a:ext cx="12191975" cy="6858000"/>
          </a:xfrm>
          <a:custGeom>
            <a:avLst/>
            <a:gdLst>
              <a:gd name="connsiteX0" fmla="*/ 0 w 12191974"/>
              <a:gd name="connsiteY0" fmla="*/ 6858000 h 6858000"/>
              <a:gd name="connsiteX1" fmla="*/ 12191974 w 12191974"/>
              <a:gd name="connsiteY1" fmla="*/ 6858000 h 6858000"/>
              <a:gd name="connsiteX2" fmla="*/ 12191974 w 12191974"/>
              <a:gd name="connsiteY2" fmla="*/ 0 h 6858000"/>
              <a:gd name="connsiteX3" fmla="*/ 0 w 12191974"/>
              <a:gd name="connsiteY3" fmla="*/ 0 h 6858000"/>
              <a:gd name="connsiteX4" fmla="*/ 0 w 12191974"/>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91974" h="6858000">
                <a:moveTo>
                  <a:pt x="0" y="6858000"/>
                </a:moveTo>
                <a:lnTo>
                  <a:pt x="12191974" y="6858000"/>
                </a:lnTo>
                <a:lnTo>
                  <a:pt x="12191974" y="0"/>
                </a:lnTo>
                <a:lnTo>
                  <a:pt x="0" y="0"/>
                </a:lnTo>
                <a:lnTo>
                  <a:pt x="0" y="6858000"/>
                </a:lnTo>
              </a:path>
            </a:pathLst>
          </a:custGeom>
          <a:blipFill rotWithShape="1">
            <a:blip r:embed="rId3"/>
            <a:stretch>
              <a:fillRect/>
            </a:stretch>
          </a:bli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5998705" y="4945976"/>
            <a:ext cx="617563" cy="496836"/>
          </a:xfrm>
          <a:custGeom>
            <a:avLst/>
            <a:gdLst>
              <a:gd name="connsiteX0" fmla="*/ 617563 w 617563"/>
              <a:gd name="connsiteY0" fmla="*/ 496836 h 496836"/>
              <a:gd name="connsiteX1" fmla="*/ 0 w 617563"/>
              <a:gd name="connsiteY1" fmla="*/ 496836 h 496836"/>
              <a:gd name="connsiteX2" fmla="*/ 0 w 617563"/>
              <a:gd name="connsiteY2" fmla="*/ 0 h 496836"/>
              <a:gd name="connsiteX3" fmla="*/ 617563 w 617563"/>
              <a:gd name="connsiteY3" fmla="*/ 0 h 496836"/>
              <a:gd name="connsiteX4" fmla="*/ 617563 w 617563"/>
              <a:gd name="connsiteY4" fmla="*/ 496836 h 4968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7563" h="496836">
                <a:moveTo>
                  <a:pt x="617563" y="496836"/>
                </a:moveTo>
                <a:lnTo>
                  <a:pt x="0" y="496836"/>
                </a:lnTo>
                <a:lnTo>
                  <a:pt x="0" y="0"/>
                </a:lnTo>
                <a:lnTo>
                  <a:pt x="617563" y="0"/>
                </a:lnTo>
                <a:lnTo>
                  <a:pt x="617563" y="496836"/>
                </a:lnTo>
              </a:path>
            </a:pathLst>
          </a:custGeom>
          <a:solidFill>
            <a:srgbClr val="B6B2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5576647" y="5382451"/>
            <a:ext cx="1461668" cy="120727"/>
          </a:xfrm>
          <a:custGeom>
            <a:avLst/>
            <a:gdLst>
              <a:gd name="connsiteX0" fmla="*/ 1461668 w 1461668"/>
              <a:gd name="connsiteY0" fmla="*/ 120726 h 120726"/>
              <a:gd name="connsiteX1" fmla="*/ 0 w 1461668"/>
              <a:gd name="connsiteY1" fmla="*/ 120726 h 120726"/>
              <a:gd name="connsiteX2" fmla="*/ 0 w 1461668"/>
              <a:gd name="connsiteY2" fmla="*/ 0 h 120726"/>
              <a:gd name="connsiteX3" fmla="*/ 1461668 w 1461668"/>
              <a:gd name="connsiteY3" fmla="*/ 0 h 120726"/>
              <a:gd name="connsiteX4" fmla="*/ 1461668 w 1461668"/>
              <a:gd name="connsiteY4" fmla="*/ 120726 h 1207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1668" h="120726">
                <a:moveTo>
                  <a:pt x="1461668" y="120726"/>
                </a:moveTo>
                <a:lnTo>
                  <a:pt x="0" y="120726"/>
                </a:lnTo>
                <a:lnTo>
                  <a:pt x="0" y="0"/>
                </a:lnTo>
                <a:lnTo>
                  <a:pt x="1461668" y="0"/>
                </a:lnTo>
                <a:lnTo>
                  <a:pt x="1461668" y="120726"/>
                </a:lnTo>
              </a:path>
            </a:pathLst>
          </a:custGeom>
          <a:solidFill>
            <a:srgbClr val="B6B2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818015" y="5493423"/>
            <a:ext cx="6439103" cy="236804"/>
          </a:xfrm>
          <a:custGeom>
            <a:avLst/>
            <a:gdLst>
              <a:gd name="connsiteX0" fmla="*/ 6439102 w 6439103"/>
              <a:gd name="connsiteY0" fmla="*/ 236804 h 236804"/>
              <a:gd name="connsiteX1" fmla="*/ 0 w 6439103"/>
              <a:gd name="connsiteY1" fmla="*/ 236804 h 236804"/>
              <a:gd name="connsiteX2" fmla="*/ 0 w 6439103"/>
              <a:gd name="connsiteY2" fmla="*/ 0 h 236804"/>
              <a:gd name="connsiteX3" fmla="*/ 6439102 w 6439103"/>
              <a:gd name="connsiteY3" fmla="*/ 0 h 236804"/>
              <a:gd name="connsiteX4" fmla="*/ 6439102 w 6439103"/>
              <a:gd name="connsiteY4" fmla="*/ 236804 h 2368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39103" h="236804">
                <a:moveTo>
                  <a:pt x="6439103" y="236804"/>
                </a:moveTo>
                <a:lnTo>
                  <a:pt x="0" y="236804"/>
                </a:lnTo>
                <a:lnTo>
                  <a:pt x="0" y="0"/>
                </a:lnTo>
                <a:lnTo>
                  <a:pt x="6439102" y="0"/>
                </a:lnTo>
                <a:lnTo>
                  <a:pt x="6439102" y="236804"/>
                </a:lnTo>
              </a:path>
            </a:pathLst>
          </a:custGeom>
          <a:solidFill>
            <a:srgbClr val="8A8A8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4684636" y="3004071"/>
            <a:ext cx="3245701" cy="2045792"/>
          </a:xfrm>
          <a:custGeom>
            <a:avLst/>
            <a:gdLst>
              <a:gd name="connsiteX0" fmla="*/ 3164319 w 3245701"/>
              <a:gd name="connsiteY0" fmla="*/ 2045792 h 2045792"/>
              <a:gd name="connsiteX1" fmla="*/ 81381 w 3245701"/>
              <a:gd name="connsiteY1" fmla="*/ 2045792 h 2045792"/>
              <a:gd name="connsiteX2" fmla="*/ 0 w 3245701"/>
              <a:gd name="connsiteY2" fmla="*/ 1964410 h 2045792"/>
              <a:gd name="connsiteX3" fmla="*/ 0 w 3245701"/>
              <a:gd name="connsiteY3" fmla="*/ 81381 h 2045792"/>
              <a:gd name="connsiteX4" fmla="*/ 81381 w 3245701"/>
              <a:gd name="connsiteY4" fmla="*/ 0 h 2045792"/>
              <a:gd name="connsiteX5" fmla="*/ 3164319 w 3245701"/>
              <a:gd name="connsiteY5" fmla="*/ 0 h 2045792"/>
              <a:gd name="connsiteX6" fmla="*/ 3245700 w 3245701"/>
              <a:gd name="connsiteY6" fmla="*/ 81381 h 2045792"/>
              <a:gd name="connsiteX7" fmla="*/ 3245700 w 3245701"/>
              <a:gd name="connsiteY7" fmla="*/ 1964410 h 2045792"/>
              <a:gd name="connsiteX8" fmla="*/ 3164319 w 3245701"/>
              <a:gd name="connsiteY8" fmla="*/ 2045792 h 20457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45701" h="2045792">
                <a:moveTo>
                  <a:pt x="3164319" y="2045792"/>
                </a:moveTo>
                <a:lnTo>
                  <a:pt x="81381" y="2045792"/>
                </a:lnTo>
                <a:cubicBezTo>
                  <a:pt x="36626" y="2045792"/>
                  <a:pt x="0" y="2009177"/>
                  <a:pt x="0" y="1964410"/>
                </a:cubicBezTo>
                <a:lnTo>
                  <a:pt x="0" y="81381"/>
                </a:lnTo>
                <a:cubicBezTo>
                  <a:pt x="0" y="36626"/>
                  <a:pt x="36626" y="0"/>
                  <a:pt x="81381" y="0"/>
                </a:cubicBezTo>
                <a:lnTo>
                  <a:pt x="3164319" y="0"/>
                </a:lnTo>
                <a:cubicBezTo>
                  <a:pt x="3209074" y="0"/>
                  <a:pt x="3245700" y="36626"/>
                  <a:pt x="3245700" y="81381"/>
                </a:cubicBezTo>
                <a:lnTo>
                  <a:pt x="3245700" y="1964410"/>
                </a:lnTo>
                <a:cubicBezTo>
                  <a:pt x="3245700" y="2009177"/>
                  <a:pt x="3209074" y="2045792"/>
                  <a:pt x="3164319" y="2045792"/>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4842509" y="3152660"/>
            <a:ext cx="2925305" cy="1629816"/>
          </a:xfrm>
          <a:custGeom>
            <a:avLst/>
            <a:gdLst>
              <a:gd name="connsiteX0" fmla="*/ 2925305 w 2925305"/>
              <a:gd name="connsiteY0" fmla="*/ 1629816 h 1629816"/>
              <a:gd name="connsiteX1" fmla="*/ 0 w 2925305"/>
              <a:gd name="connsiteY1" fmla="*/ 1629816 h 1629816"/>
              <a:gd name="connsiteX2" fmla="*/ 0 w 2925305"/>
              <a:gd name="connsiteY2" fmla="*/ 0 h 1629816"/>
              <a:gd name="connsiteX3" fmla="*/ 2925305 w 2925305"/>
              <a:gd name="connsiteY3" fmla="*/ 0 h 1629816"/>
              <a:gd name="connsiteX4" fmla="*/ 2925305 w 2925305"/>
              <a:gd name="connsiteY4" fmla="*/ 1629816 h 16298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25305" h="1629816">
                <a:moveTo>
                  <a:pt x="2925305" y="1629816"/>
                </a:moveTo>
                <a:lnTo>
                  <a:pt x="0" y="1629816"/>
                </a:lnTo>
                <a:lnTo>
                  <a:pt x="0" y="0"/>
                </a:lnTo>
                <a:lnTo>
                  <a:pt x="2925305" y="0"/>
                </a:lnTo>
                <a:lnTo>
                  <a:pt x="2925305" y="1629816"/>
                </a:lnTo>
              </a:path>
            </a:pathLst>
          </a:custGeom>
          <a:solidFill>
            <a:srgbClr val="F1F6F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8571471" y="4823879"/>
            <a:ext cx="20955" cy="158965"/>
          </a:xfrm>
          <a:custGeom>
            <a:avLst/>
            <a:gdLst>
              <a:gd name="connsiteX0" fmla="*/ 10477 w 20955"/>
              <a:gd name="connsiteY0" fmla="*/ 0 h 158965"/>
              <a:gd name="connsiteX1" fmla="*/ 10477 w 20955"/>
              <a:gd name="connsiteY1" fmla="*/ 158965 h 158965"/>
            </a:gdLst>
            <a:ahLst/>
            <a:cxnLst>
              <a:cxn ang="0">
                <a:pos x="connsiteX0" y="connsiteY0"/>
              </a:cxn>
              <a:cxn ang="1">
                <a:pos x="connsiteX1" y="connsiteY1"/>
              </a:cxn>
            </a:cxnLst>
            <a:rect l="l" t="t" r="r" b="b"/>
            <a:pathLst>
              <a:path w="20955" h="158965">
                <a:moveTo>
                  <a:pt x="10477" y="0"/>
                </a:moveTo>
                <a:lnTo>
                  <a:pt x="10477" y="158965"/>
                </a:lnTo>
              </a:path>
            </a:pathLst>
          </a:custGeom>
          <a:ln w="12700">
            <a:solidFill>
              <a:srgbClr val="132734">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8494433" y="4978044"/>
            <a:ext cx="175056" cy="184404"/>
          </a:xfrm>
          <a:custGeom>
            <a:avLst/>
            <a:gdLst>
              <a:gd name="connsiteX0" fmla="*/ 87527 w 175056"/>
              <a:gd name="connsiteY0" fmla="*/ 0 h 184404"/>
              <a:gd name="connsiteX1" fmla="*/ 0 w 175056"/>
              <a:gd name="connsiteY1" fmla="*/ 14503 h 184404"/>
              <a:gd name="connsiteX2" fmla="*/ 0 w 175056"/>
              <a:gd name="connsiteY2" fmla="*/ 184404 h 184404"/>
              <a:gd name="connsiteX3" fmla="*/ 87527 w 175056"/>
              <a:gd name="connsiteY3" fmla="*/ 184404 h 184404"/>
              <a:gd name="connsiteX4" fmla="*/ 175056 w 175056"/>
              <a:gd name="connsiteY4" fmla="*/ 184404 h 184404"/>
              <a:gd name="connsiteX5" fmla="*/ 175056 w 175056"/>
              <a:gd name="connsiteY5" fmla="*/ 14503 h 184404"/>
              <a:gd name="connsiteX6" fmla="*/ 87527 w 175056"/>
              <a:gd name="connsiteY6" fmla="*/ 0 h 1844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75056" h="184404">
                <a:moveTo>
                  <a:pt x="87527" y="0"/>
                </a:moveTo>
                <a:lnTo>
                  <a:pt x="0" y="14503"/>
                </a:lnTo>
                <a:lnTo>
                  <a:pt x="0" y="184404"/>
                </a:lnTo>
                <a:lnTo>
                  <a:pt x="87527" y="184404"/>
                </a:lnTo>
                <a:lnTo>
                  <a:pt x="175056" y="184404"/>
                </a:lnTo>
                <a:lnTo>
                  <a:pt x="175056" y="14503"/>
                </a:lnTo>
                <a:lnTo>
                  <a:pt x="87527" y="0"/>
                </a:ln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116237" y="5332196"/>
            <a:ext cx="1012051" cy="169900"/>
          </a:xfrm>
          <a:custGeom>
            <a:avLst/>
            <a:gdLst>
              <a:gd name="connsiteX0" fmla="*/ 1012050 w 1012050"/>
              <a:gd name="connsiteY0" fmla="*/ 169900 h 169900"/>
              <a:gd name="connsiteX1" fmla="*/ 0 w 1012050"/>
              <a:gd name="connsiteY1" fmla="*/ 169900 h 169900"/>
              <a:gd name="connsiteX2" fmla="*/ 0 w 1012050"/>
              <a:gd name="connsiteY2" fmla="*/ 0 h 169900"/>
              <a:gd name="connsiteX3" fmla="*/ 1012050 w 1012050"/>
              <a:gd name="connsiteY3" fmla="*/ 0 h 169900"/>
              <a:gd name="connsiteX4" fmla="*/ 1012050 w 1012050"/>
              <a:gd name="connsiteY4" fmla="*/ 169900 h 169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12050" h="169900">
                <a:moveTo>
                  <a:pt x="1012050" y="169900"/>
                </a:moveTo>
                <a:lnTo>
                  <a:pt x="0" y="169900"/>
                </a:lnTo>
                <a:lnTo>
                  <a:pt x="0" y="0"/>
                </a:lnTo>
                <a:lnTo>
                  <a:pt x="1012050" y="0"/>
                </a:lnTo>
                <a:lnTo>
                  <a:pt x="1012050" y="169900"/>
                </a:lnTo>
              </a:path>
            </a:pathLst>
          </a:custGeom>
          <a:solidFill>
            <a:srgbClr val="EEED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3536327" y="5150803"/>
            <a:ext cx="190957" cy="190956"/>
          </a:xfrm>
          <a:custGeom>
            <a:avLst/>
            <a:gdLst>
              <a:gd name="connsiteX0" fmla="*/ 190957 w 190957"/>
              <a:gd name="connsiteY0" fmla="*/ 95478 h 190956"/>
              <a:gd name="connsiteX1" fmla="*/ 95478 w 190957"/>
              <a:gd name="connsiteY1" fmla="*/ 190956 h 190956"/>
              <a:gd name="connsiteX2" fmla="*/ 0 w 190957"/>
              <a:gd name="connsiteY2" fmla="*/ 95478 h 190956"/>
              <a:gd name="connsiteX3" fmla="*/ 95478 w 190957"/>
              <a:gd name="connsiteY3" fmla="*/ 0 h 190956"/>
              <a:gd name="connsiteX4" fmla="*/ 190957 w 190957"/>
              <a:gd name="connsiteY4" fmla="*/ 95478 h 1909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0957" h="190956">
                <a:moveTo>
                  <a:pt x="190957" y="95478"/>
                </a:moveTo>
                <a:cubicBezTo>
                  <a:pt x="190957" y="148208"/>
                  <a:pt x="148209" y="190956"/>
                  <a:pt x="95478" y="190956"/>
                </a:cubicBezTo>
                <a:cubicBezTo>
                  <a:pt x="42748" y="190956"/>
                  <a:pt x="0" y="148208"/>
                  <a:pt x="0" y="95478"/>
                </a:cubicBezTo>
                <a:cubicBezTo>
                  <a:pt x="0" y="42748"/>
                  <a:pt x="42748" y="0"/>
                  <a:pt x="95478" y="0"/>
                </a:cubicBezTo>
                <a:cubicBezTo>
                  <a:pt x="148209" y="0"/>
                  <a:pt x="190957" y="42748"/>
                  <a:pt x="190957" y="95478"/>
                </a:cubicBezTo>
              </a:path>
            </a:pathLst>
          </a:custGeom>
          <a:solidFill>
            <a:srgbClr val="EEED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2904535" y="4293343"/>
            <a:ext cx="732359" cy="979119"/>
          </a:xfrm>
          <a:custGeom>
            <a:avLst/>
            <a:gdLst>
              <a:gd name="connsiteX0" fmla="*/ 11334 w 732358"/>
              <a:gd name="connsiteY0" fmla="*/ 11334 h 979119"/>
              <a:gd name="connsiteX1" fmla="*/ 721023 w 732358"/>
              <a:gd name="connsiteY1" fmla="*/ 967784 h 979119"/>
            </a:gdLst>
            <a:ahLst/>
            <a:cxnLst>
              <a:cxn ang="0">
                <a:pos x="connsiteX0" y="connsiteY0"/>
              </a:cxn>
              <a:cxn ang="1">
                <a:pos x="connsiteX1" y="connsiteY1"/>
              </a:cxn>
            </a:cxnLst>
            <a:rect l="l" t="t" r="r" b="b"/>
            <a:pathLst>
              <a:path w="732358" h="979119">
                <a:moveTo>
                  <a:pt x="11334" y="11334"/>
                </a:moveTo>
                <a:lnTo>
                  <a:pt x="721023" y="967784"/>
                </a:lnTo>
              </a:path>
            </a:pathLst>
          </a:custGeom>
          <a:ln w="25400">
            <a:solidFill>
              <a:srgbClr val="EEEDE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2953963" y="4270471"/>
            <a:ext cx="732345" cy="979119"/>
          </a:xfrm>
          <a:custGeom>
            <a:avLst/>
            <a:gdLst>
              <a:gd name="connsiteX0" fmla="*/ 11334 w 732345"/>
              <a:gd name="connsiteY0" fmla="*/ 11334 h 979119"/>
              <a:gd name="connsiteX1" fmla="*/ 721010 w 732345"/>
              <a:gd name="connsiteY1" fmla="*/ 967784 h 979119"/>
            </a:gdLst>
            <a:ahLst/>
            <a:cxnLst>
              <a:cxn ang="0">
                <a:pos x="connsiteX0" y="connsiteY0"/>
              </a:cxn>
              <a:cxn ang="1">
                <a:pos x="connsiteX1" y="connsiteY1"/>
              </a:cxn>
            </a:cxnLst>
            <a:rect l="l" t="t" r="r" b="b"/>
            <a:pathLst>
              <a:path w="732345" h="979119">
                <a:moveTo>
                  <a:pt x="11334" y="11334"/>
                </a:moveTo>
                <a:lnTo>
                  <a:pt x="721010" y="967784"/>
                </a:lnTo>
              </a:path>
            </a:pathLst>
          </a:custGeom>
          <a:ln w="25400">
            <a:solidFill>
              <a:srgbClr val="EEEDE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2921488" y="3352209"/>
            <a:ext cx="885888" cy="845769"/>
          </a:xfrm>
          <a:custGeom>
            <a:avLst/>
            <a:gdLst>
              <a:gd name="connsiteX0" fmla="*/ 874553 w 885888"/>
              <a:gd name="connsiteY0" fmla="*/ 11334 h 845769"/>
              <a:gd name="connsiteX1" fmla="*/ 11334 w 885888"/>
              <a:gd name="connsiteY1" fmla="*/ 834434 h 845769"/>
            </a:gdLst>
            <a:ahLst/>
            <a:cxnLst>
              <a:cxn ang="0">
                <a:pos x="connsiteX0" y="connsiteY0"/>
              </a:cxn>
              <a:cxn ang="1">
                <a:pos x="connsiteX1" y="connsiteY1"/>
              </a:cxn>
            </a:cxnLst>
            <a:rect l="l" t="t" r="r" b="b"/>
            <a:pathLst>
              <a:path w="885888" h="845769">
                <a:moveTo>
                  <a:pt x="874553" y="11334"/>
                </a:moveTo>
                <a:lnTo>
                  <a:pt x="11334" y="834434"/>
                </a:lnTo>
              </a:path>
            </a:pathLst>
          </a:custGeom>
          <a:ln w="25400">
            <a:solidFill>
              <a:srgbClr val="EEEDE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2950851" y="3397764"/>
            <a:ext cx="885901" cy="845781"/>
          </a:xfrm>
          <a:custGeom>
            <a:avLst/>
            <a:gdLst>
              <a:gd name="connsiteX0" fmla="*/ 874566 w 885901"/>
              <a:gd name="connsiteY0" fmla="*/ 11334 h 845781"/>
              <a:gd name="connsiteX1" fmla="*/ 11334 w 885901"/>
              <a:gd name="connsiteY1" fmla="*/ 834446 h 845781"/>
            </a:gdLst>
            <a:ahLst/>
            <a:cxnLst>
              <a:cxn ang="0">
                <a:pos x="connsiteX0" y="connsiteY0"/>
              </a:cxn>
              <a:cxn ang="1">
                <a:pos x="connsiteX1" y="connsiteY1"/>
              </a:cxn>
            </a:cxnLst>
            <a:rect l="l" t="t" r="r" b="b"/>
            <a:pathLst>
              <a:path w="885901" h="845781">
                <a:moveTo>
                  <a:pt x="874566" y="11334"/>
                </a:moveTo>
                <a:lnTo>
                  <a:pt x="11334" y="834446"/>
                </a:lnTo>
              </a:path>
            </a:pathLst>
          </a:custGeom>
          <a:ln w="25400">
            <a:solidFill>
              <a:srgbClr val="EEEDE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2807207" y="4133519"/>
            <a:ext cx="238137" cy="238151"/>
          </a:xfrm>
          <a:custGeom>
            <a:avLst/>
            <a:gdLst>
              <a:gd name="connsiteX0" fmla="*/ 238137 w 238137"/>
              <a:gd name="connsiteY0" fmla="*/ 119075 h 238150"/>
              <a:gd name="connsiteX1" fmla="*/ 119062 w 238137"/>
              <a:gd name="connsiteY1" fmla="*/ 238150 h 238150"/>
              <a:gd name="connsiteX2" fmla="*/ 0 w 238137"/>
              <a:gd name="connsiteY2" fmla="*/ 119075 h 238150"/>
              <a:gd name="connsiteX3" fmla="*/ 119062 w 238137"/>
              <a:gd name="connsiteY3" fmla="*/ 0 h 238150"/>
              <a:gd name="connsiteX4" fmla="*/ 238137 w 238137"/>
              <a:gd name="connsiteY4" fmla="*/ 119075 h 2381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8137" h="238150">
                <a:moveTo>
                  <a:pt x="238137" y="119075"/>
                </a:moveTo>
                <a:cubicBezTo>
                  <a:pt x="238137" y="184836"/>
                  <a:pt x="184823" y="238150"/>
                  <a:pt x="119062" y="238150"/>
                </a:cubicBezTo>
                <a:cubicBezTo>
                  <a:pt x="53301" y="238150"/>
                  <a:pt x="0" y="184836"/>
                  <a:pt x="0" y="119075"/>
                </a:cubicBezTo>
                <a:cubicBezTo>
                  <a:pt x="0" y="53314"/>
                  <a:pt x="53301" y="0"/>
                  <a:pt x="119062" y="0"/>
                </a:cubicBezTo>
                <a:cubicBezTo>
                  <a:pt x="184823" y="0"/>
                  <a:pt x="238137" y="53314"/>
                  <a:pt x="238137" y="119075"/>
                </a:cubicBezTo>
              </a:path>
            </a:pathLst>
          </a:custGeom>
          <a:solidFill>
            <a:srgbClr val="EEED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4065308" y="3454107"/>
            <a:ext cx="264147" cy="262064"/>
          </a:xfrm>
          <a:custGeom>
            <a:avLst/>
            <a:gdLst>
              <a:gd name="connsiteX0" fmla="*/ 264147 w 264147"/>
              <a:gd name="connsiteY0" fmla="*/ 131026 h 262064"/>
              <a:gd name="connsiteX1" fmla="*/ 132067 w 264147"/>
              <a:gd name="connsiteY1" fmla="*/ 262064 h 262064"/>
              <a:gd name="connsiteX2" fmla="*/ 0 w 264147"/>
              <a:gd name="connsiteY2" fmla="*/ 131026 h 262064"/>
              <a:gd name="connsiteX3" fmla="*/ 132067 w 264147"/>
              <a:gd name="connsiteY3" fmla="*/ 0 h 262064"/>
              <a:gd name="connsiteX4" fmla="*/ 264147 w 264147"/>
              <a:gd name="connsiteY4" fmla="*/ 131026 h 2620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4147" h="262064">
                <a:moveTo>
                  <a:pt x="264147" y="131026"/>
                </a:moveTo>
                <a:cubicBezTo>
                  <a:pt x="264147" y="203390"/>
                  <a:pt x="205016" y="262064"/>
                  <a:pt x="132067" y="262064"/>
                </a:cubicBezTo>
                <a:cubicBezTo>
                  <a:pt x="59131" y="262064"/>
                  <a:pt x="0" y="203390"/>
                  <a:pt x="0" y="131026"/>
                </a:cubicBezTo>
                <a:cubicBezTo>
                  <a:pt x="0" y="58661"/>
                  <a:pt x="59131" y="0"/>
                  <a:pt x="132067" y="0"/>
                </a:cubicBezTo>
                <a:cubicBezTo>
                  <a:pt x="205016" y="0"/>
                  <a:pt x="264147" y="58661"/>
                  <a:pt x="264147" y="131026"/>
                </a:cubicBezTo>
              </a:path>
            </a:pathLst>
          </a:custGeom>
          <a:solidFill>
            <a:srgbClr val="FBEAA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3567861" y="2963988"/>
            <a:ext cx="893673" cy="892340"/>
          </a:xfrm>
          <a:custGeom>
            <a:avLst/>
            <a:gdLst>
              <a:gd name="connsiteX0" fmla="*/ 893673 w 893673"/>
              <a:gd name="connsiteY0" fmla="*/ 373202 h 892340"/>
              <a:gd name="connsiteX1" fmla="*/ 458660 w 893673"/>
              <a:gd name="connsiteY1" fmla="*/ 225832 h 892340"/>
              <a:gd name="connsiteX2" fmla="*/ 260591 w 893673"/>
              <a:gd name="connsiteY2" fmla="*/ 11278 h 892340"/>
              <a:gd name="connsiteX3" fmla="*/ 199288 w 893673"/>
              <a:gd name="connsiteY3" fmla="*/ 11278 h 892340"/>
              <a:gd name="connsiteX4" fmla="*/ 88481 w 893673"/>
              <a:gd name="connsiteY4" fmla="*/ 119736 h 892340"/>
              <a:gd name="connsiteX5" fmla="*/ 88595 w 893673"/>
              <a:gd name="connsiteY5" fmla="*/ 119850 h 892340"/>
              <a:gd name="connsiteX6" fmla="*/ 11315 w 893673"/>
              <a:gd name="connsiteY6" fmla="*/ 197650 h 892340"/>
              <a:gd name="connsiteX7" fmla="*/ 11252 w 893673"/>
              <a:gd name="connsiteY7" fmla="*/ 258953 h 892340"/>
              <a:gd name="connsiteX8" fmla="*/ 225640 w 893673"/>
              <a:gd name="connsiteY8" fmla="*/ 457187 h 892340"/>
              <a:gd name="connsiteX9" fmla="*/ 372630 w 893673"/>
              <a:gd name="connsiteY9" fmla="*/ 892340 h 892340"/>
              <a:gd name="connsiteX10" fmla="*/ 612864 w 893673"/>
              <a:gd name="connsiteY10" fmla="*/ 659410 h 892340"/>
              <a:gd name="connsiteX11" fmla="*/ 614273 w 893673"/>
              <a:gd name="connsiteY11" fmla="*/ 660857 h 892340"/>
              <a:gd name="connsiteX12" fmla="*/ 893673 w 893673"/>
              <a:gd name="connsiteY12" fmla="*/ 373202 h 8923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893673" h="892340">
                <a:moveTo>
                  <a:pt x="893673" y="373202"/>
                </a:moveTo>
                <a:lnTo>
                  <a:pt x="458660" y="225832"/>
                </a:lnTo>
                <a:cubicBezTo>
                  <a:pt x="458660" y="225832"/>
                  <a:pt x="284213" y="28905"/>
                  <a:pt x="260591" y="11278"/>
                </a:cubicBezTo>
                <a:cubicBezTo>
                  <a:pt x="224802" y="-15455"/>
                  <a:pt x="199288" y="11278"/>
                  <a:pt x="199288" y="11278"/>
                </a:cubicBezTo>
                <a:lnTo>
                  <a:pt x="88481" y="119736"/>
                </a:lnTo>
                <a:lnTo>
                  <a:pt x="88595" y="119850"/>
                </a:lnTo>
                <a:lnTo>
                  <a:pt x="11315" y="197650"/>
                </a:lnTo>
                <a:cubicBezTo>
                  <a:pt x="11315" y="197650"/>
                  <a:pt x="-15443" y="223126"/>
                  <a:pt x="11252" y="258953"/>
                </a:cubicBezTo>
                <a:cubicBezTo>
                  <a:pt x="28867" y="282575"/>
                  <a:pt x="225640" y="457187"/>
                  <a:pt x="225640" y="457187"/>
                </a:cubicBezTo>
                <a:lnTo>
                  <a:pt x="372630" y="892340"/>
                </a:lnTo>
                <a:lnTo>
                  <a:pt x="612864" y="659410"/>
                </a:lnTo>
                <a:lnTo>
                  <a:pt x="614273" y="660857"/>
                </a:lnTo>
                <a:lnTo>
                  <a:pt x="893673" y="373202"/>
                </a:lnTo>
              </a:path>
            </a:pathLst>
          </a:custGeom>
          <a:solidFill>
            <a:srgbClr val="EEED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3619156" y="3214560"/>
            <a:ext cx="157353" cy="149148"/>
          </a:xfrm>
          <a:custGeom>
            <a:avLst/>
            <a:gdLst>
              <a:gd name="connsiteX0" fmla="*/ 6350 w 157353"/>
              <a:gd name="connsiteY0" fmla="*/ 6350 h 149148"/>
              <a:gd name="connsiteX1" fmla="*/ 151003 w 157353"/>
              <a:gd name="connsiteY1" fmla="*/ 142798 h 149148"/>
            </a:gdLst>
            <a:ahLst/>
            <a:cxnLst>
              <a:cxn ang="0">
                <a:pos x="connsiteX0" y="connsiteY0"/>
              </a:cxn>
              <a:cxn ang="1">
                <a:pos x="connsiteX1" y="connsiteY1"/>
              </a:cxn>
            </a:cxnLst>
            <a:rect l="l" t="t" r="r" b="b"/>
            <a:pathLst>
              <a:path w="157353" h="149148">
                <a:moveTo>
                  <a:pt x="6350" y="6350"/>
                </a:moveTo>
                <a:lnTo>
                  <a:pt x="151003" y="142798"/>
                </a:lnTo>
              </a:path>
            </a:pathLst>
          </a:custGeom>
          <a:ln w="12700">
            <a:solidFill>
              <a:srgbClr val="A3A29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3661715" y="3166668"/>
            <a:ext cx="157353" cy="149136"/>
          </a:xfrm>
          <a:custGeom>
            <a:avLst/>
            <a:gdLst>
              <a:gd name="connsiteX0" fmla="*/ 6350 w 157353"/>
              <a:gd name="connsiteY0" fmla="*/ 6350 h 149136"/>
              <a:gd name="connsiteX1" fmla="*/ 151002 w 157353"/>
              <a:gd name="connsiteY1" fmla="*/ 142786 h 149136"/>
            </a:gdLst>
            <a:ahLst/>
            <a:cxnLst>
              <a:cxn ang="0">
                <a:pos x="connsiteX0" y="connsiteY0"/>
              </a:cxn>
              <a:cxn ang="1">
                <a:pos x="connsiteX1" y="connsiteY1"/>
              </a:cxn>
            </a:cxnLst>
            <a:rect l="l" t="t" r="r" b="b"/>
            <a:pathLst>
              <a:path w="157353" h="149136">
                <a:moveTo>
                  <a:pt x="6350" y="6350"/>
                </a:moveTo>
                <a:lnTo>
                  <a:pt x="151002" y="142786"/>
                </a:lnTo>
              </a:path>
            </a:pathLst>
          </a:custGeom>
          <a:ln w="12700">
            <a:solidFill>
              <a:srgbClr val="A3A29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3711460" y="3116173"/>
            <a:ext cx="157353" cy="149148"/>
          </a:xfrm>
          <a:custGeom>
            <a:avLst/>
            <a:gdLst>
              <a:gd name="connsiteX0" fmla="*/ 6350 w 157353"/>
              <a:gd name="connsiteY0" fmla="*/ 6350 h 149148"/>
              <a:gd name="connsiteX1" fmla="*/ 151003 w 157353"/>
              <a:gd name="connsiteY1" fmla="*/ 142798 h 149148"/>
            </a:gdLst>
            <a:ahLst/>
            <a:cxnLst>
              <a:cxn ang="0">
                <a:pos x="connsiteX0" y="connsiteY0"/>
              </a:cxn>
              <a:cxn ang="1">
                <a:pos x="connsiteX1" y="connsiteY1"/>
              </a:cxn>
            </a:cxnLst>
            <a:rect l="l" t="t" r="r" b="b"/>
            <a:pathLst>
              <a:path w="157353" h="149148">
                <a:moveTo>
                  <a:pt x="6350" y="6350"/>
                </a:moveTo>
                <a:lnTo>
                  <a:pt x="151003" y="142798"/>
                </a:lnTo>
              </a:path>
            </a:pathLst>
          </a:custGeom>
          <a:ln w="12700">
            <a:solidFill>
              <a:srgbClr val="A3A29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4" name="Freeform 3"/>
          <p:cNvSpPr/>
          <p:nvPr/>
        </p:nvSpPr>
        <p:spPr>
          <a:xfrm>
            <a:off x="3763811" y="3066948"/>
            <a:ext cx="157365" cy="149136"/>
          </a:xfrm>
          <a:custGeom>
            <a:avLst/>
            <a:gdLst>
              <a:gd name="connsiteX0" fmla="*/ 6350 w 157365"/>
              <a:gd name="connsiteY0" fmla="*/ 6350 h 149136"/>
              <a:gd name="connsiteX1" fmla="*/ 151015 w 157365"/>
              <a:gd name="connsiteY1" fmla="*/ 142786 h 149136"/>
            </a:gdLst>
            <a:ahLst/>
            <a:cxnLst>
              <a:cxn ang="0">
                <a:pos x="connsiteX0" y="connsiteY0"/>
              </a:cxn>
              <a:cxn ang="1">
                <a:pos x="connsiteX1" y="connsiteY1"/>
              </a:cxn>
            </a:cxnLst>
            <a:rect l="l" t="t" r="r" b="b"/>
            <a:pathLst>
              <a:path w="157365" h="149136">
                <a:moveTo>
                  <a:pt x="6350" y="6350"/>
                </a:moveTo>
                <a:lnTo>
                  <a:pt x="151015" y="142786"/>
                </a:lnTo>
              </a:path>
            </a:pathLst>
          </a:custGeom>
          <a:ln w="12700">
            <a:solidFill>
              <a:srgbClr val="A3A29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5" name="Freeform 3"/>
          <p:cNvSpPr/>
          <p:nvPr/>
        </p:nvSpPr>
        <p:spPr>
          <a:xfrm>
            <a:off x="3813519" y="3025991"/>
            <a:ext cx="153251" cy="153377"/>
          </a:xfrm>
          <a:custGeom>
            <a:avLst/>
            <a:gdLst>
              <a:gd name="connsiteX0" fmla="*/ 6350 w 153250"/>
              <a:gd name="connsiteY0" fmla="*/ 6350 h 153377"/>
              <a:gd name="connsiteX1" fmla="*/ 146900 w 153250"/>
              <a:gd name="connsiteY1" fmla="*/ 147027 h 153377"/>
            </a:gdLst>
            <a:ahLst/>
            <a:cxnLst>
              <a:cxn ang="0">
                <a:pos x="connsiteX0" y="connsiteY0"/>
              </a:cxn>
              <a:cxn ang="1">
                <a:pos x="connsiteX1" y="connsiteY1"/>
              </a:cxn>
            </a:cxnLst>
            <a:rect l="l" t="t" r="r" b="b"/>
            <a:pathLst>
              <a:path w="153250" h="153377">
                <a:moveTo>
                  <a:pt x="6350" y="6350"/>
                </a:moveTo>
                <a:lnTo>
                  <a:pt x="146900" y="147027"/>
                </a:lnTo>
              </a:path>
            </a:pathLst>
          </a:custGeom>
          <a:ln w="12700">
            <a:solidFill>
              <a:srgbClr val="A3A29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6" name="Freeform 3"/>
          <p:cNvSpPr/>
          <p:nvPr/>
        </p:nvSpPr>
        <p:spPr>
          <a:xfrm>
            <a:off x="5955893" y="3394723"/>
            <a:ext cx="637439" cy="424243"/>
          </a:xfrm>
          <a:custGeom>
            <a:avLst/>
            <a:gdLst>
              <a:gd name="connsiteX0" fmla="*/ 121018 w 637438"/>
              <a:gd name="connsiteY0" fmla="*/ 424243 h 424243"/>
              <a:gd name="connsiteX1" fmla="*/ 121018 w 637438"/>
              <a:gd name="connsiteY1" fmla="*/ 192290 h 424243"/>
              <a:gd name="connsiteX2" fmla="*/ 191262 w 637438"/>
              <a:gd name="connsiteY2" fmla="*/ 122034 h 424243"/>
              <a:gd name="connsiteX3" fmla="*/ 446189 w 637438"/>
              <a:gd name="connsiteY3" fmla="*/ 122034 h 424243"/>
              <a:gd name="connsiteX4" fmla="*/ 516432 w 637438"/>
              <a:gd name="connsiteY4" fmla="*/ 192290 h 424243"/>
              <a:gd name="connsiteX5" fmla="*/ 516432 w 637438"/>
              <a:gd name="connsiteY5" fmla="*/ 424243 h 424243"/>
              <a:gd name="connsiteX6" fmla="*/ 637438 w 637438"/>
              <a:gd name="connsiteY6" fmla="*/ 424243 h 424243"/>
              <a:gd name="connsiteX7" fmla="*/ 637438 w 637438"/>
              <a:gd name="connsiteY7" fmla="*/ 169760 h 424243"/>
              <a:gd name="connsiteX8" fmla="*/ 467677 w 637438"/>
              <a:gd name="connsiteY8" fmla="*/ 0 h 424243"/>
              <a:gd name="connsiteX9" fmla="*/ 169773 w 637438"/>
              <a:gd name="connsiteY9" fmla="*/ 0 h 424243"/>
              <a:gd name="connsiteX10" fmla="*/ 0 w 637438"/>
              <a:gd name="connsiteY10" fmla="*/ 169760 h 424243"/>
              <a:gd name="connsiteX11" fmla="*/ 0 w 637438"/>
              <a:gd name="connsiteY11" fmla="*/ 424243 h 424243"/>
              <a:gd name="connsiteX12" fmla="*/ 121018 w 637438"/>
              <a:gd name="connsiteY12" fmla="*/ 424243 h 42424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637438" h="424243">
                <a:moveTo>
                  <a:pt x="121018" y="424243"/>
                </a:moveTo>
                <a:lnTo>
                  <a:pt x="121018" y="192290"/>
                </a:lnTo>
                <a:cubicBezTo>
                  <a:pt x="121018" y="153644"/>
                  <a:pt x="152628" y="122034"/>
                  <a:pt x="191262" y="122034"/>
                </a:cubicBezTo>
                <a:lnTo>
                  <a:pt x="446189" y="122034"/>
                </a:lnTo>
                <a:cubicBezTo>
                  <a:pt x="484822" y="122034"/>
                  <a:pt x="516432" y="153644"/>
                  <a:pt x="516432" y="192290"/>
                </a:cubicBezTo>
                <a:lnTo>
                  <a:pt x="516432" y="424243"/>
                </a:lnTo>
                <a:lnTo>
                  <a:pt x="637438" y="424243"/>
                </a:lnTo>
                <a:lnTo>
                  <a:pt x="637438" y="169760"/>
                </a:lnTo>
                <a:cubicBezTo>
                  <a:pt x="637438" y="76390"/>
                  <a:pt x="561048" y="0"/>
                  <a:pt x="467677" y="0"/>
                </a:cubicBezTo>
                <a:lnTo>
                  <a:pt x="169773" y="0"/>
                </a:lnTo>
                <a:cubicBezTo>
                  <a:pt x="76403" y="0"/>
                  <a:pt x="0" y="76390"/>
                  <a:pt x="0" y="169760"/>
                </a:cubicBezTo>
                <a:lnTo>
                  <a:pt x="0" y="424243"/>
                </a:lnTo>
                <a:lnTo>
                  <a:pt x="121018" y="424243"/>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9" name="Picture 3"/>
          <p:cNvPicPr>
            <a:picLocks noChangeAspect="1" noChangeArrowheads="1"/>
          </p:cNvPicPr>
          <p:nvPr/>
        </p:nvPicPr>
        <p:blipFill>
          <a:blip r:embed="rId4"/>
          <a:srcRect/>
          <a:stretch>
            <a:fillRect/>
          </a:stretch>
        </p:blipFill>
        <p:spPr bwMode="auto">
          <a:xfrm>
            <a:off x="5842000" y="3886200"/>
            <a:ext cx="901700" cy="673100"/>
          </a:xfrm>
          <a:prstGeom prst="rect">
            <a:avLst/>
          </a:prstGeom>
          <a:noFill/>
        </p:spPr>
      </p:pic>
      <p:pic>
        <p:nvPicPr>
          <p:cNvPr id="1030" name="Picture 3"/>
          <p:cNvPicPr>
            <a:picLocks noChangeAspect="1" noChangeArrowheads="1"/>
          </p:cNvPicPr>
          <p:nvPr/>
        </p:nvPicPr>
        <p:blipFill>
          <a:blip r:embed="rId5"/>
          <a:srcRect/>
          <a:stretch>
            <a:fillRect/>
          </a:stretch>
        </p:blipFill>
        <p:spPr bwMode="auto">
          <a:xfrm>
            <a:off x="8394700" y="4813300"/>
            <a:ext cx="774700" cy="698500"/>
          </a:xfrm>
          <a:prstGeom prst="rect">
            <a:avLst/>
          </a:prstGeom>
          <a:noFill/>
        </p:spPr>
      </p:pic>
      <p:sp>
        <p:nvSpPr>
          <p:cNvPr id="32" name="TextBox 31"/>
          <p:cNvSpPr txBox="1"/>
          <p:nvPr/>
        </p:nvSpPr>
        <p:spPr>
          <a:xfrm>
            <a:off x="1998860" y="804004"/>
            <a:ext cx="8299772" cy="706755"/>
          </a:xfrm>
          <a:prstGeom prst="rect">
            <a:avLst/>
          </a:prstGeom>
          <a:noFill/>
        </p:spPr>
        <p:txBody>
          <a:bodyPr wrap="square" rtlCol="0">
            <a:spAutoFit/>
          </a:bodyPr>
          <a:lstStyle/>
          <a:p>
            <a:r>
              <a:rPr lang="zh-CN" altLang="en-US" sz="4000" dirty="0">
                <a:solidFill>
                  <a:schemeClr val="bg1"/>
                </a:solidFill>
                <a:latin typeface="微软雅黑 Light" panose="020B0502040204020203" pitchFamily="34" charset="-122"/>
                <a:ea typeface="微软雅黑 Light" panose="020B0502040204020203" pitchFamily="34" charset="-122"/>
              </a:rPr>
              <a:t>信息安全意识</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密码安全</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2" name="TextBox 11"/>
          <p:cNvSpPr txBox="1"/>
          <p:nvPr/>
        </p:nvSpPr>
        <p:spPr>
          <a:xfrm>
            <a:off x="3331707" y="1189233"/>
            <a:ext cx="8712968" cy="4524315"/>
          </a:xfrm>
          <a:prstGeom prst="rect">
            <a:avLst/>
          </a:prstGeom>
          <a:noFill/>
        </p:spPr>
        <p:txBody>
          <a:bodyPr wrap="square" rtlCol="0">
            <a:spAutoFit/>
          </a:bodyPr>
          <a:lstStyle/>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新鲜事，简单报</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华住会信息泄露</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bg1"/>
                </a:solidFill>
                <a:latin typeface="微软雅黑 Light" panose="020B0502040204020203" pitchFamily="34" charset="-122"/>
                <a:ea typeface="微软雅黑 Light" panose="020B0502040204020203" pitchFamily="34" charset="-122"/>
              </a:rPr>
              <a:t>       </a:t>
            </a:r>
            <a:r>
              <a:rPr lang="zh-CN" altLang="en-US" sz="2000" dirty="0">
                <a:solidFill>
                  <a:schemeClr val="bg1"/>
                </a:solidFill>
                <a:latin typeface="微软雅黑 Light" panose="020B0502040204020203" pitchFamily="34" charset="-122"/>
                <a:ea typeface="微软雅黑 Light" panose="020B0502040204020203" pitchFamily="34" charset="-122"/>
              </a:rPr>
              <a:t>密码泄露往往是因为数据库被别人“拖库”了。</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2000" dirty="0">
                <a:solidFill>
                  <a:schemeClr val="bg1"/>
                </a:solidFill>
                <a:latin typeface="微软雅黑 Light" panose="020B0502040204020203" pitchFamily="34" charset="-122"/>
                <a:ea typeface="微软雅黑 Light" panose="020B0502040204020203" pitchFamily="34" charset="-122"/>
              </a:rPr>
              <a:t>        对于热词“拖库”的理解</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2000" dirty="0">
                <a:solidFill>
                  <a:schemeClr val="bg1"/>
                </a:solidFill>
                <a:latin typeface="微软雅黑 Light" panose="020B0502040204020203" pitchFamily="34" charset="-122"/>
                <a:ea typeface="微软雅黑 Light" panose="020B0502040204020203" pitchFamily="34" charset="-122"/>
              </a:rPr>
              <a:t>        “拖”：其实是完整复制数据库数据</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2000" dirty="0">
                <a:solidFill>
                  <a:schemeClr val="bg1"/>
                </a:solidFill>
                <a:latin typeface="微软雅黑 Light" panose="020B0502040204020203" pitchFamily="34" charset="-122"/>
                <a:ea typeface="微软雅黑 Light" panose="020B0502040204020203" pitchFamily="34" charset="-122"/>
              </a:rPr>
              <a:t>        “库”：也就是大家所说的数据库，而不是圆通法师家的大仓库。</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2400" i="1" dirty="0">
                <a:solidFill>
                  <a:schemeClr val="bg1"/>
                </a:solidFill>
                <a:latin typeface="微软雅黑 Light" panose="020B0502040204020203" pitchFamily="34" charset="-122"/>
                <a:ea typeface="微软雅黑 Light" panose="020B0502040204020203" pitchFamily="34" charset="-122"/>
              </a:rPr>
              <a:t>       </a:t>
            </a:r>
            <a:r>
              <a:rPr lang="zh-CN" altLang="en-US" sz="2400" i="1" u="sng" dirty="0">
                <a:solidFill>
                  <a:schemeClr val="bg1"/>
                </a:solidFill>
                <a:latin typeface="微软雅黑 Light" panose="020B0502040204020203" pitchFamily="34" charset="-122"/>
                <a:ea typeface="微软雅黑 Light" panose="020B0502040204020203" pitchFamily="34" charset="-122"/>
              </a:rPr>
              <a:t>合起来的意思就是从数据库中导出数据。</a:t>
            </a:r>
            <a:endParaRPr lang="en-US" altLang="zh-CN" sz="2400" i="1" u="sng"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000" dirty="0">
                <a:solidFill>
                  <a:schemeClr val="bg1"/>
                </a:solidFill>
                <a:latin typeface="微软雅黑 Light" panose="020B0502040204020203" pitchFamily="34" charset="-122"/>
                <a:ea typeface="微软雅黑 Light" panose="020B0502040204020203" pitchFamily="34" charset="-122"/>
              </a:rPr>
              <a:t>     </a:t>
            </a:r>
          </a:p>
          <a:p>
            <a:pPr>
              <a:lnSpc>
                <a:spcPct val="150000"/>
              </a:lnSpc>
            </a:pPr>
            <a:r>
              <a:rPr lang="zh-CN" altLang="en-US" sz="2000" dirty="0">
                <a:solidFill>
                  <a:schemeClr val="bg1"/>
                </a:solidFill>
                <a:latin typeface="微软雅黑 Light" panose="020B0502040204020203" pitchFamily="34" charset="-122"/>
                <a:ea typeface="微软雅黑 Light" panose="020B0502040204020203" pitchFamily="34" charset="-122"/>
              </a:rPr>
              <a:t>那么我们来看看互联网上的拖库事件</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99" y="2403611"/>
            <a:ext cx="2443633" cy="244363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密码安全</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3977640" y="1952242"/>
            <a:ext cx="6382512" cy="2677656"/>
          </a:xfrm>
          <a:prstGeom prst="rect">
            <a:avLst/>
          </a:prstGeom>
          <a:noFill/>
        </p:spPr>
        <p:txBody>
          <a:bodyPr wrap="square" rtlCol="0">
            <a:spAutoFit/>
          </a:bodyPr>
          <a:lstStyle/>
          <a:p>
            <a:r>
              <a:rPr lang="en-US" altLang="zh-CN" sz="2400" b="1" dirty="0">
                <a:solidFill>
                  <a:schemeClr val="bg1"/>
                </a:solidFill>
              </a:rPr>
              <a:t>	</a:t>
            </a:r>
            <a:r>
              <a:rPr lang="zh-CN" altLang="en-US" sz="2400" b="1" dirty="0">
                <a:solidFill>
                  <a:schemeClr val="bg1"/>
                </a:solidFill>
              </a:rPr>
              <a:t>今年</a:t>
            </a:r>
            <a:r>
              <a:rPr lang="en-US" altLang="zh-CN" sz="2400" b="1" dirty="0">
                <a:solidFill>
                  <a:schemeClr val="bg1"/>
                </a:solidFill>
              </a:rPr>
              <a:t>8</a:t>
            </a:r>
            <a:r>
              <a:rPr lang="zh-CN" altLang="en-US" sz="2400" b="1" dirty="0">
                <a:solidFill>
                  <a:schemeClr val="bg1"/>
                </a:solidFill>
              </a:rPr>
              <a:t>月</a:t>
            </a:r>
            <a:r>
              <a:rPr lang="en-US" altLang="zh-CN" sz="2400" b="1" dirty="0">
                <a:solidFill>
                  <a:schemeClr val="bg1"/>
                </a:solidFill>
              </a:rPr>
              <a:t>28</a:t>
            </a:r>
            <a:r>
              <a:rPr lang="zh-CN" altLang="en-US" sz="2400" b="1" dirty="0">
                <a:solidFill>
                  <a:schemeClr val="bg1"/>
                </a:solidFill>
              </a:rPr>
              <a:t>日，网络爆料称，华住集团旗下连锁酒店用户数据在暗网售卖。数据包含华住旗下汉庭酒店、禧玥、宜必思等</a:t>
            </a:r>
            <a:r>
              <a:rPr lang="en-US" altLang="zh-CN" sz="2400" b="1" dirty="0">
                <a:solidFill>
                  <a:schemeClr val="bg1"/>
                </a:solidFill>
              </a:rPr>
              <a:t>10</a:t>
            </a:r>
            <a:r>
              <a:rPr lang="zh-CN" altLang="en-US" sz="2400" b="1" dirty="0">
                <a:solidFill>
                  <a:schemeClr val="bg1"/>
                </a:solidFill>
              </a:rPr>
              <a:t>余品牌连锁酒店。泄露的信息包括用户姓名、手机号、卡号、入住时间等详细数据。卖家称，以上数据信息的截止时间为</a:t>
            </a:r>
            <a:r>
              <a:rPr lang="en-US" altLang="zh-CN" sz="2400" b="1" dirty="0">
                <a:solidFill>
                  <a:schemeClr val="bg1"/>
                </a:solidFill>
              </a:rPr>
              <a:t>2018</a:t>
            </a:r>
            <a:r>
              <a:rPr lang="zh-CN" altLang="en-US" sz="2400" b="1" dirty="0">
                <a:solidFill>
                  <a:schemeClr val="bg1"/>
                </a:solidFill>
              </a:rPr>
              <a:t>年</a:t>
            </a:r>
            <a:r>
              <a:rPr lang="en-US" altLang="zh-CN" sz="2400" b="1" dirty="0">
                <a:solidFill>
                  <a:schemeClr val="bg1"/>
                </a:solidFill>
              </a:rPr>
              <a:t>8</a:t>
            </a:r>
            <a:r>
              <a:rPr lang="zh-CN" altLang="en-US" sz="2400" b="1" dirty="0">
                <a:solidFill>
                  <a:schemeClr val="bg1"/>
                </a:solidFill>
              </a:rPr>
              <a:t>月</a:t>
            </a:r>
            <a:r>
              <a:rPr lang="en-US" altLang="zh-CN" sz="2400" b="1" dirty="0">
                <a:solidFill>
                  <a:schemeClr val="bg1"/>
                </a:solidFill>
              </a:rPr>
              <a:t>14</a:t>
            </a:r>
            <a:r>
              <a:rPr lang="zh-CN" altLang="en-US" sz="2400" b="1" dirty="0">
                <a:solidFill>
                  <a:schemeClr val="bg1"/>
                </a:solidFill>
              </a:rPr>
              <a:t>日，数据共</a:t>
            </a:r>
            <a:r>
              <a:rPr lang="en-US" altLang="zh-CN" sz="2400" b="1" dirty="0">
                <a:solidFill>
                  <a:schemeClr val="bg1"/>
                </a:solidFill>
              </a:rPr>
              <a:t>140G</a:t>
            </a:r>
            <a:r>
              <a:rPr lang="zh-CN" altLang="en-US" sz="2400" b="1" dirty="0">
                <a:solidFill>
                  <a:schemeClr val="bg1"/>
                </a:solidFill>
              </a:rPr>
              <a:t>亿约</a:t>
            </a:r>
            <a:r>
              <a:rPr lang="en-US" altLang="zh-CN" sz="2400" b="1" dirty="0">
                <a:solidFill>
                  <a:schemeClr val="bg1"/>
                </a:solidFill>
              </a:rPr>
              <a:t>5</a:t>
            </a:r>
            <a:r>
              <a:rPr lang="zh-CN" altLang="en-US" sz="2400" b="1" dirty="0">
                <a:solidFill>
                  <a:schemeClr val="bg1"/>
                </a:solidFill>
              </a:rPr>
              <a:t>亿条</a:t>
            </a:r>
            <a:r>
              <a:rPr lang="zh-CN" altLang="en-US" sz="2400" dirty="0">
                <a:solidFill>
                  <a:schemeClr val="bg1"/>
                </a:solidFill>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736" y="1681245"/>
            <a:ext cx="8128000" cy="4775200"/>
          </a:xfrm>
          <a:prstGeom prst="rect">
            <a:avLst/>
          </a:prstGeom>
        </p:spPr>
      </p:pic>
      <p:pic>
        <p:nvPicPr>
          <p:cNvPr id="15"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99" y="2403611"/>
            <a:ext cx="2443633" cy="244363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个人隐私</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2" name="TextBox 11"/>
          <p:cNvSpPr txBox="1"/>
          <p:nvPr/>
        </p:nvSpPr>
        <p:spPr>
          <a:xfrm>
            <a:off x="4280643" y="1243143"/>
            <a:ext cx="6350252" cy="5077460"/>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        现如今，个人隐私信息已经成为信息产业中重要的生产资料。广告投放，定向金融服务，保险，很多厂商都根据收集到的个人信息定向销售各类产品。但是个人信息的泄露，也让不法分子有了可乘之机</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扩充了他们的密码字典</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冒充别人注册各类网上银行账号</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利用网站找回密码机制，修改泄露信息人的账号密码</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71" y="2183403"/>
            <a:ext cx="3694317" cy="343277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个人隐私</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1" name="TextBox 10"/>
          <p:cNvSpPr txBox="1"/>
          <p:nvPr/>
        </p:nvSpPr>
        <p:spPr>
          <a:xfrm>
            <a:off x="3912897" y="1429809"/>
            <a:ext cx="7218421" cy="5077460"/>
          </a:xfrm>
          <a:prstGeom prst="rect">
            <a:avLst/>
          </a:prstGeom>
          <a:noFill/>
        </p:spPr>
        <p:txBody>
          <a:bodyPr wrap="square" rtlCol="0">
            <a:spAutoFit/>
          </a:bodyPr>
          <a:lstStyle/>
          <a:p>
            <a:pPr marL="457200" indent="-457200">
              <a:lnSpc>
                <a:spcPct val="150000"/>
              </a:lnSpc>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关闭微信等软件的定位功能，清除最后位置</a:t>
            </a:r>
          </a:p>
          <a:p>
            <a:pPr marL="457200" indent="-457200">
              <a:lnSpc>
                <a:spcPct val="150000"/>
              </a:lnSpc>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避免在社交网络如微博中暴露大量个人生活信息</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50000"/>
              </a:lnSpc>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勿把个人敏感照片、数据上传至云端，及时清理云端备份资料</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50000"/>
              </a:lnSpc>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浏览网络时少填隐私信息，不要随意点击弹窗</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50000"/>
              </a:lnSpc>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接到不明电话进行社工欺骗时注意提高警惕</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defTabSz="457200">
              <a:lnSpc>
                <a:spcPct val="150000"/>
              </a:lnSpc>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办公时及时使用碎纸机粉碎敏感资料。</a:t>
            </a:r>
          </a:p>
          <a:p>
            <a:pPr marL="457200" indent="-457200" defTabSz="457200">
              <a:lnSpc>
                <a:spcPct val="150000"/>
              </a:lnSpc>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办理各种业务时要妥善保管自己的资料，比如复印身份证或其他重要的证件</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sp>
        <p:nvSpPr>
          <p:cNvPr id="13" name="Rectangle 7"/>
          <p:cNvSpPr>
            <a:spLocks noChangeArrowheads="1"/>
          </p:cNvSpPr>
          <p:nvPr/>
        </p:nvSpPr>
        <p:spPr bwMode="auto">
          <a:xfrm>
            <a:off x="3488460" y="676424"/>
            <a:ext cx="3172907" cy="916153"/>
          </a:xfrm>
          <a:prstGeom prst="rect">
            <a:avLst/>
          </a:prstGeom>
          <a:noFill/>
          <a:ln w="9525">
            <a:noFill/>
            <a:miter lim="800000"/>
          </a:ln>
          <a:effectLst/>
        </p:spPr>
        <p:txBody>
          <a:bodyPr lIns="97530" tIns="48764" rIns="97530" bIns="48764" anchor="ctr"/>
          <a:lstStyle/>
          <a:p>
            <a:pPr>
              <a:defRPr/>
            </a:pPr>
            <a:r>
              <a:rPr lang="zh-CN" altLang="en-US" sz="2400" dirty="0">
                <a:solidFill>
                  <a:schemeClr val="bg1"/>
                </a:solidFill>
                <a:latin typeface="微软雅黑" panose="020B0503020204020204" pitchFamily="34" charset="-122"/>
                <a:ea typeface="微软雅黑" panose="020B0503020204020204" pitchFamily="34" charset="-122"/>
              </a:rPr>
              <a:t>如何保护个人隐私：</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87" y="2786191"/>
            <a:ext cx="2438400" cy="24384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个人隐私</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3" name="Rectangle 7"/>
          <p:cNvSpPr>
            <a:spLocks noChangeArrowheads="1"/>
          </p:cNvSpPr>
          <p:nvPr/>
        </p:nvSpPr>
        <p:spPr bwMode="auto">
          <a:xfrm>
            <a:off x="3488459" y="676424"/>
            <a:ext cx="5638135" cy="916153"/>
          </a:xfrm>
          <a:prstGeom prst="rect">
            <a:avLst/>
          </a:prstGeom>
          <a:noFill/>
          <a:ln w="9525">
            <a:noFill/>
            <a:miter lim="800000"/>
          </a:ln>
          <a:effectLst/>
        </p:spPr>
        <p:txBody>
          <a:bodyPr lIns="97530" tIns="48764" rIns="97530" bIns="48764" anchor="ctr"/>
          <a:lstStyle/>
          <a:p>
            <a:pPr>
              <a:defRPr/>
            </a:pPr>
            <a:r>
              <a:rPr lang="zh-CN" altLang="en-US" sz="2400" dirty="0">
                <a:solidFill>
                  <a:schemeClr val="bg1"/>
                </a:solidFill>
                <a:latin typeface="微软雅黑" panose="020B0503020204020204" pitchFamily="34" charset="-122"/>
                <a:ea typeface="微软雅黑" panose="020B0503020204020204" pitchFamily="34" charset="-122"/>
              </a:rPr>
              <a:t>新鲜事简单报</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公共</a:t>
            </a:r>
            <a:r>
              <a:rPr lang="en-US" altLang="zh-CN" sz="2400" dirty="0" err="1">
                <a:solidFill>
                  <a:schemeClr val="bg1"/>
                </a:solidFill>
                <a:latin typeface="微软雅黑" panose="020B0503020204020204" pitchFamily="34" charset="-122"/>
                <a:ea typeface="微软雅黑" panose="020B0503020204020204" pitchFamily="34" charset="-122"/>
              </a:rPr>
              <a:t>WiFi</a:t>
            </a:r>
            <a:r>
              <a:rPr lang="zh-CN" altLang="en-US" sz="2400" dirty="0">
                <a:solidFill>
                  <a:schemeClr val="bg1"/>
                </a:solidFill>
                <a:latin typeface="微软雅黑" panose="020B0503020204020204" pitchFamily="34" charset="-122"/>
                <a:ea typeface="微软雅黑" panose="020B0503020204020204" pitchFamily="34" charset="-122"/>
              </a:rPr>
              <a:t>慎连</a:t>
            </a:r>
          </a:p>
        </p:txBody>
      </p:sp>
      <p:pic>
        <p:nvPicPr>
          <p:cNvPr id="2" name="图片 1"/>
          <p:cNvPicPr>
            <a:picLocks noChangeAspect="1"/>
          </p:cNvPicPr>
          <p:nvPr/>
        </p:nvPicPr>
        <p:blipFill>
          <a:blip r:embed="rId2"/>
          <a:stretch>
            <a:fillRect/>
          </a:stretch>
        </p:blipFill>
        <p:spPr>
          <a:xfrm>
            <a:off x="1359616" y="1704638"/>
            <a:ext cx="9512599" cy="4736357"/>
          </a:xfrm>
          <a:prstGeom prst="rect">
            <a:avLst/>
          </a:prstGeom>
        </p:spPr>
      </p:pic>
    </p:spTree>
    <p:extLst>
      <p:ext uri="{BB962C8B-B14F-4D97-AF65-F5344CB8AC3E}">
        <p14:creationId xmlns:p14="http://schemas.microsoft.com/office/powerpoint/2010/main" val="12129225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个人隐私</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3" name="Rectangle 7"/>
          <p:cNvSpPr>
            <a:spLocks noChangeArrowheads="1"/>
          </p:cNvSpPr>
          <p:nvPr/>
        </p:nvSpPr>
        <p:spPr bwMode="auto">
          <a:xfrm>
            <a:off x="3488459" y="676424"/>
            <a:ext cx="5638135" cy="916153"/>
          </a:xfrm>
          <a:prstGeom prst="rect">
            <a:avLst/>
          </a:prstGeom>
          <a:noFill/>
          <a:ln w="9525">
            <a:noFill/>
            <a:miter lim="800000"/>
          </a:ln>
          <a:effectLst/>
        </p:spPr>
        <p:txBody>
          <a:bodyPr lIns="97530" tIns="48764" rIns="97530" bIns="48764" anchor="ctr"/>
          <a:lstStyle/>
          <a:p>
            <a:pPr>
              <a:defRPr/>
            </a:pPr>
            <a:r>
              <a:rPr lang="zh-CN" altLang="en-US" sz="2400" dirty="0">
                <a:solidFill>
                  <a:schemeClr val="bg1"/>
                </a:solidFill>
                <a:latin typeface="微软雅黑" panose="020B0503020204020204" pitchFamily="34" charset="-122"/>
                <a:ea typeface="微软雅黑" panose="020B0503020204020204" pitchFamily="34" charset="-122"/>
              </a:rPr>
              <a:t>新鲜事简单报</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公共</a:t>
            </a:r>
            <a:r>
              <a:rPr lang="en-US" altLang="zh-CN" sz="2400" dirty="0" err="1">
                <a:solidFill>
                  <a:schemeClr val="bg1"/>
                </a:solidFill>
                <a:latin typeface="微软雅黑" panose="020B0503020204020204" pitchFamily="34" charset="-122"/>
                <a:ea typeface="微软雅黑" panose="020B0503020204020204" pitchFamily="34" charset="-122"/>
              </a:rPr>
              <a:t>WiFi</a:t>
            </a:r>
            <a:r>
              <a:rPr lang="zh-CN" altLang="en-US" sz="2400" dirty="0">
                <a:solidFill>
                  <a:schemeClr val="bg1"/>
                </a:solidFill>
                <a:latin typeface="微软雅黑" panose="020B0503020204020204" pitchFamily="34" charset="-122"/>
                <a:ea typeface="微软雅黑" panose="020B0503020204020204" pitchFamily="34" charset="-122"/>
              </a:rPr>
              <a:t>慎连</a:t>
            </a:r>
          </a:p>
        </p:txBody>
      </p:sp>
      <p:sp>
        <p:nvSpPr>
          <p:cNvPr id="4" name="文本框 3"/>
          <p:cNvSpPr txBox="1"/>
          <p:nvPr/>
        </p:nvSpPr>
        <p:spPr>
          <a:xfrm>
            <a:off x="4969565" y="1974360"/>
            <a:ext cx="5261377" cy="4154984"/>
          </a:xfrm>
          <a:prstGeom prst="rect">
            <a:avLst/>
          </a:prstGeom>
          <a:noFill/>
        </p:spPr>
        <p:txBody>
          <a:bodyPr wrap="none" rtlCol="0">
            <a:spAutoFit/>
          </a:bodyPr>
          <a:lstStyle/>
          <a:p>
            <a:r>
              <a:rPr lang="zh-CN" altLang="en-US" sz="2400" dirty="0">
                <a:solidFill>
                  <a:schemeClr val="bg1"/>
                </a:solidFill>
              </a:rPr>
              <a:t> </a:t>
            </a:r>
            <a:r>
              <a:rPr lang="en-US" altLang="zh-CN" sz="2400" dirty="0">
                <a:solidFill>
                  <a:schemeClr val="bg1"/>
                </a:solidFill>
              </a:rPr>
              <a:t>The </a:t>
            </a:r>
            <a:r>
              <a:rPr lang="en-US" altLang="zh-CN" sz="2400" dirty="0" err="1">
                <a:solidFill>
                  <a:schemeClr val="bg1"/>
                </a:solidFill>
              </a:rPr>
              <a:t>WiFi</a:t>
            </a:r>
            <a:r>
              <a:rPr lang="en-US" altLang="zh-CN" sz="2400" dirty="0">
                <a:solidFill>
                  <a:schemeClr val="bg1"/>
                </a:solidFill>
              </a:rPr>
              <a:t> Pineapple</a:t>
            </a:r>
            <a:r>
              <a:rPr lang="zh-CN" altLang="en-US" sz="2400" dirty="0">
                <a:solidFill>
                  <a:schemeClr val="bg1"/>
                </a:solidFill>
              </a:rPr>
              <a:t>的主要特性是：</a:t>
            </a:r>
          </a:p>
          <a:p>
            <a:endParaRPr lang="zh-CN" altLang="en-US" sz="2400" dirty="0">
              <a:solidFill>
                <a:schemeClr val="bg1"/>
              </a:solidFill>
            </a:endParaRPr>
          </a:p>
          <a:p>
            <a:r>
              <a:rPr lang="zh-CN" altLang="en-US" sz="2400" dirty="0">
                <a:solidFill>
                  <a:schemeClr val="bg1"/>
                </a:solidFill>
              </a:rPr>
              <a:t>    </a:t>
            </a:r>
            <a:r>
              <a:rPr lang="en-US" altLang="zh-CN" sz="2400" dirty="0">
                <a:solidFill>
                  <a:schemeClr val="bg1"/>
                </a:solidFill>
              </a:rPr>
              <a:t>1</a:t>
            </a:r>
            <a:r>
              <a:rPr lang="zh-CN" altLang="en-US" sz="2400" dirty="0">
                <a:solidFill>
                  <a:schemeClr val="bg1"/>
                </a:solidFill>
              </a:rPr>
              <a:t>、用作</a:t>
            </a:r>
            <a:r>
              <a:rPr lang="en-US" altLang="zh-CN" sz="2400" dirty="0" err="1">
                <a:solidFill>
                  <a:schemeClr val="bg1"/>
                </a:solidFill>
              </a:rPr>
              <a:t>WiFi</a:t>
            </a:r>
            <a:r>
              <a:rPr lang="zh-CN" altLang="en-US" sz="2400" dirty="0">
                <a:solidFill>
                  <a:schemeClr val="bg1"/>
                </a:solidFill>
              </a:rPr>
              <a:t>中间人攻击测试平台</a:t>
            </a:r>
          </a:p>
          <a:p>
            <a:endParaRPr lang="zh-CN" altLang="en-US" sz="2400" dirty="0">
              <a:solidFill>
                <a:schemeClr val="bg1"/>
              </a:solidFill>
            </a:endParaRPr>
          </a:p>
          <a:p>
            <a:r>
              <a:rPr lang="zh-CN" altLang="en-US" sz="2400" dirty="0">
                <a:solidFill>
                  <a:schemeClr val="bg1"/>
                </a:solidFill>
              </a:rPr>
              <a:t>    </a:t>
            </a:r>
            <a:r>
              <a:rPr lang="en-US" altLang="zh-CN" sz="2400" dirty="0">
                <a:solidFill>
                  <a:schemeClr val="bg1"/>
                </a:solidFill>
              </a:rPr>
              <a:t>2</a:t>
            </a:r>
            <a:r>
              <a:rPr lang="zh-CN" altLang="en-US" sz="2400" dirty="0">
                <a:solidFill>
                  <a:schemeClr val="bg1"/>
                </a:solidFill>
              </a:rPr>
              <a:t>、一整套的针对</a:t>
            </a:r>
            <a:r>
              <a:rPr lang="en-US" altLang="zh-CN" sz="2400" dirty="0">
                <a:solidFill>
                  <a:schemeClr val="bg1"/>
                </a:solidFill>
              </a:rPr>
              <a:t>AP</a:t>
            </a:r>
            <a:r>
              <a:rPr lang="zh-CN" altLang="en-US" sz="2400" dirty="0">
                <a:solidFill>
                  <a:schemeClr val="bg1"/>
                </a:solidFill>
              </a:rPr>
              <a:t>的渗透测试套件</a:t>
            </a:r>
          </a:p>
          <a:p>
            <a:endParaRPr lang="zh-CN" altLang="en-US" sz="2400" dirty="0">
              <a:solidFill>
                <a:schemeClr val="bg1"/>
              </a:solidFill>
            </a:endParaRPr>
          </a:p>
          <a:p>
            <a:r>
              <a:rPr lang="zh-CN" altLang="en-US" sz="2400" dirty="0">
                <a:solidFill>
                  <a:schemeClr val="bg1"/>
                </a:solidFill>
              </a:rPr>
              <a:t>    </a:t>
            </a:r>
            <a:r>
              <a:rPr lang="en-US" altLang="zh-CN" sz="2400" dirty="0">
                <a:solidFill>
                  <a:schemeClr val="bg1"/>
                </a:solidFill>
              </a:rPr>
              <a:t>3</a:t>
            </a:r>
            <a:r>
              <a:rPr lang="zh-CN" altLang="en-US" sz="2400" dirty="0">
                <a:solidFill>
                  <a:schemeClr val="bg1"/>
                </a:solidFill>
              </a:rPr>
              <a:t>、基于</a:t>
            </a:r>
            <a:r>
              <a:rPr lang="en-US" altLang="zh-CN" sz="2400" dirty="0">
                <a:solidFill>
                  <a:schemeClr val="bg1"/>
                </a:solidFill>
              </a:rPr>
              <a:t>WEB</a:t>
            </a:r>
            <a:r>
              <a:rPr lang="zh-CN" altLang="en-US" sz="2400" dirty="0">
                <a:solidFill>
                  <a:schemeClr val="bg1"/>
                </a:solidFill>
              </a:rPr>
              <a:t>界面</a:t>
            </a:r>
          </a:p>
          <a:p>
            <a:endParaRPr lang="zh-CN" altLang="en-US" sz="2400" dirty="0">
              <a:solidFill>
                <a:schemeClr val="bg1"/>
              </a:solidFill>
            </a:endParaRPr>
          </a:p>
          <a:p>
            <a:r>
              <a:rPr lang="zh-CN" altLang="en-US" sz="2400" dirty="0">
                <a:solidFill>
                  <a:schemeClr val="bg1"/>
                </a:solidFill>
              </a:rPr>
              <a:t>    </a:t>
            </a:r>
            <a:r>
              <a:rPr lang="en-US" altLang="zh-CN" sz="2400" dirty="0">
                <a:solidFill>
                  <a:schemeClr val="bg1"/>
                </a:solidFill>
              </a:rPr>
              <a:t>4</a:t>
            </a:r>
            <a:r>
              <a:rPr lang="zh-CN" altLang="en-US" sz="2400" dirty="0">
                <a:solidFill>
                  <a:schemeClr val="bg1"/>
                </a:solidFill>
              </a:rPr>
              <a:t>、基于嵌入式</a:t>
            </a:r>
            <a:r>
              <a:rPr lang="en-US" altLang="zh-CN" sz="2400" dirty="0" err="1">
                <a:solidFill>
                  <a:schemeClr val="bg1"/>
                </a:solidFill>
              </a:rPr>
              <a:t>linux</a:t>
            </a:r>
            <a:r>
              <a:rPr lang="zh-CN" altLang="en-US" sz="2400" dirty="0">
                <a:solidFill>
                  <a:schemeClr val="bg1"/>
                </a:solidFill>
              </a:rPr>
              <a:t>系统</a:t>
            </a:r>
          </a:p>
          <a:p>
            <a:endParaRPr lang="zh-CN" altLang="en-US" sz="2400" dirty="0">
              <a:solidFill>
                <a:schemeClr val="bg1"/>
              </a:solidFill>
            </a:endParaRPr>
          </a:p>
          <a:p>
            <a:r>
              <a:rPr lang="zh-CN" altLang="en-US" sz="2400" dirty="0">
                <a:solidFill>
                  <a:schemeClr val="bg1"/>
                </a:solidFill>
              </a:rPr>
              <a:t>    </a:t>
            </a:r>
            <a:r>
              <a:rPr lang="en-US" altLang="zh-CN" sz="2400" dirty="0">
                <a:solidFill>
                  <a:schemeClr val="bg1"/>
                </a:solidFill>
              </a:rPr>
              <a:t>5</a:t>
            </a:r>
            <a:r>
              <a:rPr lang="zh-CN" altLang="en-US" sz="2400" dirty="0">
                <a:solidFill>
                  <a:schemeClr val="bg1"/>
                </a:solidFill>
              </a:rPr>
              <a:t>、不定时的各种软件更新</a:t>
            </a:r>
          </a:p>
        </p:txBody>
      </p:sp>
      <p:pic>
        <p:nvPicPr>
          <p:cNvPr id="10" name="图片 9"/>
          <p:cNvPicPr>
            <a:picLocks noChangeAspect="1"/>
          </p:cNvPicPr>
          <p:nvPr/>
        </p:nvPicPr>
        <p:blipFill>
          <a:blip r:embed="rId2"/>
          <a:stretch>
            <a:fillRect/>
          </a:stretch>
        </p:blipFill>
        <p:spPr>
          <a:xfrm>
            <a:off x="373546" y="2196648"/>
            <a:ext cx="4076700" cy="2825926"/>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115" y="950150"/>
            <a:ext cx="6909635" cy="545761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2"/>
          <p:cNvGraphicFramePr/>
          <p:nvPr/>
        </p:nvGraphicFramePr>
        <p:xfrm>
          <a:off x="1611339" y="921300"/>
          <a:ext cx="8928991" cy="5388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5" name="Content Placeholder 2"/>
          <p:cNvSpPr>
            <a:spLocks noGrp="1"/>
          </p:cNvSpPr>
          <p:nvPr>
            <p:ph sz="quarter" idx="10"/>
          </p:nvPr>
        </p:nvSpPr>
        <p:spPr>
          <a:xfrm>
            <a:off x="4900831" y="1417639"/>
            <a:ext cx="6545183" cy="4464496"/>
          </a:xfrm>
        </p:spPr>
        <p:txBody>
          <a:bodyPr>
            <a:normAutofit fontScale="92500"/>
          </a:bodyPr>
          <a:lstStyle/>
          <a:p>
            <a:pPr marL="0" indent="0" eaLnBrk="1" fontAlgn="auto" hangingPunct="1">
              <a:lnSpc>
                <a:spcPct val="150000"/>
              </a:lnSpc>
              <a:spcBef>
                <a:spcPts val="0"/>
              </a:spcBef>
              <a:spcAft>
                <a:spcPts val="0"/>
              </a:spcAft>
            </a:pPr>
            <a:r>
              <a:rPr lang="zh-CN" altLang="en-US" sz="2400" kern="1200" dirty="0">
                <a:solidFill>
                  <a:schemeClr val="bg1"/>
                </a:solidFill>
                <a:latin typeface="微软雅黑" panose="020B0503020204020204" pitchFamily="34" charset="-122"/>
                <a:ea typeface="微软雅黑" panose="020B0503020204020204" pitchFamily="34" charset="-122"/>
              </a:rPr>
              <a:t>系统方面：</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eaLnBrk="1" fontAlgn="auto" hangingPunct="1">
              <a:lnSpc>
                <a:spcPct val="150000"/>
              </a:lnSpc>
              <a:spcBef>
                <a:spcPts val="0"/>
              </a:spcBef>
              <a:spcAft>
                <a:spcPts val="0"/>
              </a:spcAft>
              <a:buFont typeface="Wingdings" panose="05000000000000000000" pitchFamily="2" charset="2"/>
              <a:buChar char="p"/>
            </a:pPr>
            <a:r>
              <a:rPr lang="en-US" altLang="zh-CN" sz="2400" dirty="0">
                <a:solidFill>
                  <a:schemeClr val="bg1"/>
                </a:solidFill>
                <a:latin typeface="微软雅黑 Light" panose="020B0502040204020203" pitchFamily="34" charset="-122"/>
                <a:ea typeface="微软雅黑 Light" panose="020B0502040204020203" pitchFamily="34" charset="-122"/>
              </a:rPr>
              <a:t>IOS</a:t>
            </a:r>
            <a:r>
              <a:rPr lang="zh-CN" altLang="en-US" sz="2400" dirty="0">
                <a:solidFill>
                  <a:schemeClr val="bg1"/>
                </a:solidFill>
                <a:latin typeface="微软雅黑 Light" panose="020B0502040204020203" pitchFamily="34" charset="-122"/>
                <a:ea typeface="微软雅黑 Light" panose="020B0502040204020203" pitchFamily="34" charset="-122"/>
              </a:rPr>
              <a:t>的用户不要越狱，</a:t>
            </a:r>
            <a:r>
              <a:rPr lang="en-US" altLang="zh-CN" sz="2400" dirty="0">
                <a:solidFill>
                  <a:schemeClr val="bg1"/>
                </a:solidFill>
                <a:latin typeface="微软雅黑 Light" panose="020B0502040204020203" pitchFamily="34" charset="-122"/>
                <a:ea typeface="微软雅黑 Light" panose="020B0502040204020203" pitchFamily="34" charset="-122"/>
              </a:rPr>
              <a:t>iCloud</a:t>
            </a:r>
            <a:r>
              <a:rPr lang="zh-CN" altLang="en-US" sz="2400" dirty="0">
                <a:solidFill>
                  <a:schemeClr val="bg1"/>
                </a:solidFill>
                <a:latin typeface="微软雅黑 Light" panose="020B0502040204020203" pitchFamily="34" charset="-122"/>
                <a:ea typeface="微软雅黑 Light" panose="020B0502040204020203" pitchFamily="34" charset="-122"/>
              </a:rPr>
              <a:t>账户要记得周期性改密码。</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eaLnBrk="1" fontAlgn="auto" hangingPunct="1">
              <a:lnSpc>
                <a:spcPct val="150000"/>
              </a:lnSpc>
              <a:spcBef>
                <a:spcPts val="0"/>
              </a:spcBef>
              <a:spcAft>
                <a:spcPts val="0"/>
              </a:spcAft>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安卓用户不要</a:t>
            </a:r>
            <a:r>
              <a:rPr lang="en-US" altLang="zh-CN" sz="2400" dirty="0">
                <a:solidFill>
                  <a:schemeClr val="bg1"/>
                </a:solidFill>
                <a:latin typeface="微软雅黑 Light" panose="020B0502040204020203" pitchFamily="34" charset="-122"/>
                <a:ea typeface="微软雅黑 Light" panose="020B0502040204020203" pitchFamily="34" charset="-122"/>
              </a:rPr>
              <a:t>root</a:t>
            </a:r>
            <a:r>
              <a:rPr lang="zh-CN" altLang="en-US" sz="2400" dirty="0">
                <a:solidFill>
                  <a:schemeClr val="bg1"/>
                </a:solidFill>
                <a:latin typeface="微软雅黑 Light" panose="020B0502040204020203" pitchFamily="34" charset="-122"/>
                <a:ea typeface="微软雅黑 Light" panose="020B0502040204020203" pitchFamily="34" charset="-122"/>
              </a:rPr>
              <a:t>，不要下载和安装来历不明的</a:t>
            </a:r>
            <a:r>
              <a:rPr lang="en-US" altLang="zh-CN" sz="2400" dirty="0">
                <a:solidFill>
                  <a:schemeClr val="bg1"/>
                </a:solidFill>
                <a:latin typeface="微软雅黑 Light" panose="020B0502040204020203" pitchFamily="34" charset="-122"/>
                <a:ea typeface="微软雅黑 Light" panose="020B0502040204020203" pitchFamily="34" charset="-122"/>
              </a:rPr>
              <a:t>APP</a:t>
            </a:r>
            <a:r>
              <a:rPr lang="zh-CN" altLang="en-US" sz="2400" dirty="0">
                <a:solidFill>
                  <a:schemeClr val="bg1"/>
                </a:solidFill>
                <a:latin typeface="微软雅黑 Light" panose="020B0502040204020203" pitchFamily="34" charset="-122"/>
                <a:ea typeface="微软雅黑 Light" panose="020B0502040204020203" pitchFamily="34" charset="-122"/>
              </a:rPr>
              <a:t>，慎重对待破解版应用。</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eaLnBrk="1" fontAlgn="auto" hangingPunct="1">
              <a:lnSpc>
                <a:spcPct val="150000"/>
              </a:lnSpc>
              <a:spcBef>
                <a:spcPts val="0"/>
              </a:spcBef>
              <a:spcAft>
                <a:spcPts val="0"/>
              </a:spcAft>
              <a:buFont typeface="Wingdings" panose="05000000000000000000" pitchFamily="2" charset="2"/>
              <a:buChar char="p"/>
            </a:pPr>
            <a:r>
              <a:rPr lang="zh-CN" altLang="en-US" sz="2400" kern="1200" dirty="0">
                <a:solidFill>
                  <a:schemeClr val="bg1"/>
                </a:solidFill>
                <a:latin typeface="微软雅黑 Light" panose="020B0502040204020203" pitchFamily="34" charset="-122"/>
                <a:ea typeface="微软雅黑 Light" panose="020B0502040204020203" pitchFamily="34" charset="-122"/>
              </a:rPr>
              <a:t>手机锁屏最好设置复杂的密码，</a:t>
            </a:r>
            <a:r>
              <a:rPr lang="en-US" altLang="zh-CN" sz="2400" kern="1200" dirty="0">
                <a:solidFill>
                  <a:schemeClr val="bg1"/>
                </a:solidFill>
                <a:latin typeface="微软雅黑 Light" panose="020B0502040204020203" pitchFamily="34" charset="-122"/>
                <a:ea typeface="微软雅黑 Light" panose="020B0502040204020203" pitchFamily="34" charset="-122"/>
              </a:rPr>
              <a:t>0000</a:t>
            </a:r>
            <a:r>
              <a:rPr lang="zh-CN" altLang="en-US" sz="2400" kern="1200" dirty="0">
                <a:solidFill>
                  <a:schemeClr val="bg1"/>
                </a:solidFill>
                <a:latin typeface="微软雅黑 Light" panose="020B0502040204020203" pitchFamily="34" charset="-122"/>
                <a:ea typeface="微软雅黑 Light" panose="020B0502040204020203" pitchFamily="34" charset="-122"/>
              </a:rPr>
              <a:t>这类弱口令使用范围很广，很容易被猜中。</a:t>
            </a:r>
            <a:endParaRPr lang="en-US" altLang="zh-CN" sz="2400" kern="1200" dirty="0">
              <a:solidFill>
                <a:schemeClr val="bg1"/>
              </a:solidFill>
              <a:latin typeface="微软雅黑 Light" panose="020B0502040204020203" pitchFamily="34" charset="-122"/>
              <a:ea typeface="微软雅黑 Light" panose="020B0502040204020203" pitchFamily="34" charset="-122"/>
            </a:endParaRPr>
          </a:p>
          <a:p>
            <a:pPr marL="457200" indent="-457200" eaLnBrk="1" fontAlgn="auto" hangingPunct="1">
              <a:lnSpc>
                <a:spcPct val="150000"/>
              </a:lnSpc>
              <a:spcBef>
                <a:spcPts val="0"/>
              </a:spcBef>
              <a:spcAft>
                <a:spcPts val="0"/>
              </a:spcAft>
              <a:buFont typeface="Wingdings" panose="05000000000000000000" pitchFamily="2" charset="2"/>
              <a:buChar char="p"/>
            </a:pPr>
            <a:r>
              <a:rPr lang="zh-CN" altLang="en-US" sz="2400" kern="1200" dirty="0">
                <a:solidFill>
                  <a:schemeClr val="bg1"/>
                </a:solidFill>
                <a:latin typeface="微软雅黑 Light" panose="020B0502040204020203" pitchFamily="34" charset="-122"/>
                <a:ea typeface="微软雅黑 Light" panose="020B0502040204020203" pitchFamily="34" charset="-122"/>
              </a:rPr>
              <a:t>尽量不使用公共</a:t>
            </a:r>
            <a:r>
              <a:rPr lang="en-US" altLang="zh-CN" sz="2400" kern="1200" dirty="0">
                <a:solidFill>
                  <a:schemeClr val="bg1"/>
                </a:solidFill>
                <a:latin typeface="微软雅黑 Light" panose="020B0502040204020203" pitchFamily="34" charset="-122"/>
                <a:ea typeface="微软雅黑 Light" panose="020B0502040204020203" pitchFamily="34" charset="-122"/>
              </a:rPr>
              <a:t>WIFI</a:t>
            </a:r>
            <a:r>
              <a:rPr lang="zh-CN" altLang="en-US" sz="2400" kern="1200" dirty="0">
                <a:solidFill>
                  <a:schemeClr val="bg1"/>
                </a:solidFill>
                <a:latin typeface="微软雅黑 Light" panose="020B0502040204020203" pitchFamily="34" charset="-122"/>
                <a:ea typeface="微软雅黑 Light" panose="020B0502040204020203" pitchFamily="34" charset="-122"/>
              </a:rPr>
              <a:t>网络进行购物、支付等操作</a:t>
            </a:r>
            <a:endParaRPr lang="en-US" altLang="zh-CN" sz="2400" kern="1200" dirty="0">
              <a:solidFill>
                <a:schemeClr val="bg1"/>
              </a:solidFill>
              <a:latin typeface="微软雅黑 Light" panose="020B0502040204020203" pitchFamily="34" charset="-122"/>
              <a:ea typeface="微软雅黑 Light" panose="020B0502040204020203" pitchFamily="34" charset="-122"/>
            </a:endParaRPr>
          </a:p>
        </p:txBody>
      </p:sp>
      <p:pic>
        <p:nvPicPr>
          <p:cNvPr id="16" name="Picture 15"/>
          <p:cNvPicPr>
            <a:picLocks noChangeAspect="1"/>
          </p:cNvPicPr>
          <p:nvPr/>
        </p:nvPicPr>
        <p:blipFill>
          <a:blip r:embed="rId2"/>
          <a:stretch>
            <a:fillRect/>
          </a:stretch>
        </p:blipFill>
        <p:spPr>
          <a:xfrm>
            <a:off x="263352" y="1994281"/>
            <a:ext cx="4046499" cy="388843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2" name="TextBox 11"/>
          <p:cNvSpPr txBox="1"/>
          <p:nvPr/>
        </p:nvSpPr>
        <p:spPr>
          <a:xfrm>
            <a:off x="3858509" y="1633308"/>
            <a:ext cx="7298696" cy="3415030"/>
          </a:xfrm>
          <a:prstGeom prst="rect">
            <a:avLst/>
          </a:prstGeom>
          <a:noFill/>
        </p:spPr>
        <p:txBody>
          <a:bodyPr wrap="square" rtlCol="0">
            <a:spAutoFit/>
          </a:bodyPr>
          <a:lstStyle/>
          <a:p>
            <a:pPr fontAlgn="auto">
              <a:lnSpc>
                <a:spcPct val="150000"/>
              </a:lnSpc>
              <a:spcBef>
                <a:spcPts val="0"/>
              </a:spcBef>
              <a:spcAft>
                <a:spcPts val="0"/>
              </a:spcAft>
            </a:pPr>
            <a:r>
              <a:rPr lang="zh-CN" altLang="en-US" sz="2400" dirty="0">
                <a:solidFill>
                  <a:schemeClr val="bg1"/>
                </a:solidFill>
                <a:latin typeface="微软雅黑" panose="020B0503020204020204" pitchFamily="34" charset="-122"/>
                <a:ea typeface="微软雅黑" panose="020B0503020204020204" pitchFamily="34" charset="-122"/>
              </a:rPr>
              <a:t>应用方面：</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indent="-457200" fontAlgn="auto">
              <a:lnSpc>
                <a:spcPct val="150000"/>
              </a:lnSpc>
              <a:spcBef>
                <a:spcPts val="0"/>
              </a:spcBef>
              <a:spcAft>
                <a:spcPts val="0"/>
              </a:spcAft>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警惕钓鱼短信诈骗，不要轻易点开不明短信链接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fontAlgn="auto">
              <a:lnSpc>
                <a:spcPct val="150000"/>
              </a:lnSpc>
              <a:spcBef>
                <a:spcPts val="0"/>
              </a:spcBef>
              <a:spcAft>
                <a:spcPts val="0"/>
              </a:spcAft>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微信测性格、测运势等测试活动少参与</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fontAlgn="auto">
              <a:lnSpc>
                <a:spcPct val="150000"/>
              </a:lnSpc>
              <a:spcBef>
                <a:spcPts val="0"/>
              </a:spcBef>
              <a:spcAft>
                <a:spcPts val="0"/>
              </a:spcAft>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定期修改手机银行、网银、支付宝等交易密码</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fontAlgn="auto">
              <a:lnSpc>
                <a:spcPct val="150000"/>
              </a:lnSpc>
              <a:spcBef>
                <a:spcPts val="0"/>
              </a:spcBef>
              <a:spcAft>
                <a:spcPts val="0"/>
              </a:spcAft>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通过安全渠道下载</a:t>
            </a:r>
            <a:r>
              <a:rPr lang="en-US" altLang="zh-CN" sz="2400" dirty="0">
                <a:solidFill>
                  <a:schemeClr val="bg1"/>
                </a:solidFill>
                <a:latin typeface="微软雅黑 Light" panose="020B0502040204020203" pitchFamily="34" charset="-122"/>
                <a:ea typeface="微软雅黑 Light" panose="020B0502040204020203" pitchFamily="34" charset="-122"/>
              </a:rPr>
              <a:t>app</a:t>
            </a:r>
            <a:r>
              <a:rPr lang="zh-CN" altLang="en-US" sz="2400" dirty="0">
                <a:solidFill>
                  <a:schemeClr val="bg1"/>
                </a:solidFill>
                <a:latin typeface="微软雅黑 Light" panose="020B0502040204020203" pitchFamily="34" charset="-122"/>
                <a:ea typeface="微软雅黑 Light" panose="020B0502040204020203" pitchFamily="34" charset="-122"/>
              </a:rPr>
              <a:t>应用，慎重对待破解版应用</a:t>
            </a:r>
          </a:p>
          <a:p>
            <a:pPr marL="457200" indent="-457200" fontAlgn="auto">
              <a:lnSpc>
                <a:spcPct val="150000"/>
              </a:lnSpc>
              <a:spcBef>
                <a:spcPts val="0"/>
              </a:spcBef>
              <a:spcAft>
                <a:spcPts val="0"/>
              </a:spcAft>
              <a:buFont typeface="+mj-lt"/>
              <a:buAutoNum type="arabicPeriod"/>
            </a:pPr>
            <a:r>
              <a:rPr lang="zh-CN" altLang="en-US" sz="2400" dirty="0">
                <a:solidFill>
                  <a:schemeClr val="bg1"/>
                </a:solidFill>
                <a:latin typeface="微软雅黑 Light" panose="020B0502040204020203" pitchFamily="34" charset="-122"/>
                <a:ea typeface="微软雅黑 Light" panose="020B0502040204020203" pitchFamily="34" charset="-122"/>
              </a:rPr>
              <a:t>不要扫描来历不明的二维码</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512" y="3729133"/>
            <a:ext cx="1149464" cy="114946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812" y="2117943"/>
            <a:ext cx="1381080" cy="13810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209" y="5108707"/>
            <a:ext cx="1440303" cy="144030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143672"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9235"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3" y="658368"/>
            <a:ext cx="1474068"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26459"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endParaRPr lang="en-US" altLang="zh-CN" sz="2800" dirty="0">
              <a:latin typeface="微软雅黑 Light" panose="020B0502040204020203" pitchFamily="34" charset="-122"/>
              <a:ea typeface="微软雅黑 Light" panose="020B0502040204020203" pitchFamily="34" charset="-122"/>
            </a:endParaRPr>
          </a:p>
        </p:txBody>
      </p:sp>
      <p:sp>
        <p:nvSpPr>
          <p:cNvPr id="9" name="Rectangle 6"/>
          <p:cNvSpPr>
            <a:spLocks noChangeArrowheads="1"/>
          </p:cNvSpPr>
          <p:nvPr/>
        </p:nvSpPr>
        <p:spPr bwMode="auto">
          <a:xfrm>
            <a:off x="3149931" y="3225983"/>
            <a:ext cx="5976664" cy="398780"/>
          </a:xfrm>
          <a:prstGeom prst="rect">
            <a:avLst/>
          </a:prstGeom>
          <a:noFill/>
          <a:ln w="9525" algn="ctr">
            <a:noFill/>
            <a:miter lim="800000"/>
          </a:ln>
          <a:effectLst/>
        </p:spPr>
        <p:txBody>
          <a:bodyPr wrap="square" anchor="ctr">
            <a:spAutoFit/>
          </a:bodyPr>
          <a:lstStyle/>
          <a:p>
            <a:pPr eaLnBrk="0" hangingPunct="0">
              <a:defRPr/>
            </a:pPr>
            <a:endParaRPr kumimoji="1"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3" name="Rectangle 7"/>
          <p:cNvSpPr>
            <a:spLocks noChangeArrowheads="1"/>
          </p:cNvSpPr>
          <p:nvPr/>
        </p:nvSpPr>
        <p:spPr bwMode="auto">
          <a:xfrm>
            <a:off x="3488459" y="676424"/>
            <a:ext cx="5638135" cy="916153"/>
          </a:xfrm>
          <a:prstGeom prst="rect">
            <a:avLst/>
          </a:prstGeom>
          <a:noFill/>
          <a:ln w="9525">
            <a:noFill/>
            <a:miter lim="800000"/>
          </a:ln>
          <a:effectLst/>
        </p:spPr>
        <p:txBody>
          <a:bodyPr lIns="97530" tIns="48764" rIns="97530" bIns="48764" anchor="ctr"/>
          <a:lstStyle/>
          <a:p>
            <a:pPr>
              <a:defRPr/>
            </a:pPr>
            <a:r>
              <a:rPr lang="zh-CN" altLang="en-US" sz="2400" dirty="0">
                <a:solidFill>
                  <a:schemeClr val="bg1"/>
                </a:solidFill>
                <a:latin typeface="微软雅黑" panose="020B0503020204020204" pitchFamily="34" charset="-122"/>
                <a:ea typeface="微软雅黑" panose="020B0503020204020204" pitchFamily="34" charset="-122"/>
              </a:rPr>
              <a:t>新鲜事简单报</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扫二维码</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02" y="2602230"/>
            <a:ext cx="2476500" cy="2476500"/>
          </a:xfrm>
          <a:prstGeom prst="rect">
            <a:avLst/>
          </a:prstGeom>
        </p:spPr>
      </p:pic>
      <p:sp>
        <p:nvSpPr>
          <p:cNvPr id="3" name="文本框 2"/>
          <p:cNvSpPr txBox="1"/>
          <p:nvPr/>
        </p:nvSpPr>
        <p:spPr>
          <a:xfrm>
            <a:off x="4069080" y="1635526"/>
            <a:ext cx="45719" cy="369332"/>
          </a:xfrm>
          <a:prstGeom prst="rect">
            <a:avLst/>
          </a:prstGeom>
          <a:noFill/>
        </p:spPr>
        <p:txBody>
          <a:bodyPr wrap="square" rtlCol="0">
            <a:spAutoFit/>
          </a:bodyPr>
          <a:lstStyle/>
          <a:p>
            <a:endParaRPr lang="zh-CN" altLang="en-US" dirty="0"/>
          </a:p>
        </p:txBody>
      </p:sp>
      <p:sp>
        <p:nvSpPr>
          <p:cNvPr id="4" name="文本框 3"/>
          <p:cNvSpPr txBox="1"/>
          <p:nvPr/>
        </p:nvSpPr>
        <p:spPr>
          <a:xfrm>
            <a:off x="4114799" y="2409319"/>
            <a:ext cx="5742432" cy="2862322"/>
          </a:xfrm>
          <a:prstGeom prst="rect">
            <a:avLst/>
          </a:prstGeom>
          <a:noFill/>
        </p:spPr>
        <p:txBody>
          <a:bodyPr wrap="square" rtlCol="0">
            <a:spAutoFit/>
          </a:bodyPr>
          <a:lstStyle/>
          <a:p>
            <a:r>
              <a:rPr lang="zh-CN" altLang="en-US" dirty="0">
                <a:solidFill>
                  <a:schemeClr val="bg1"/>
                </a:solidFill>
              </a:rPr>
              <a:t>遇到地铁上的兼职扫码族，在他们人畜无害脸与小礼物的攻势下，不少人都会同意扫一扫。大不了事后取关嘛，也许你也是这么想，何况，眼下能摆脱一个烦人的角色，还有礼品可捞，何乐不为？</a:t>
            </a:r>
          </a:p>
          <a:p>
            <a:endParaRPr lang="en-US" altLang="zh-CN" dirty="0">
              <a:solidFill>
                <a:schemeClr val="bg1"/>
              </a:solidFill>
            </a:endParaRPr>
          </a:p>
          <a:p>
            <a:r>
              <a:rPr lang="zh-CN" altLang="en-US" dirty="0">
                <a:solidFill>
                  <a:schemeClr val="bg1"/>
                </a:solidFill>
              </a:rPr>
              <a:t>南京市民在路边停放的共享单车摩拜单车上“扫码骑走”二维码上方还贴着其他两个二维码，该市民起初还以为这是共享单车的新功能，于是便分别扫了三个二维码。但没想到，其他两个二维码一扫之后，就出现了转账提示</a:t>
            </a:r>
          </a:p>
        </p:txBody>
      </p:sp>
      <p:pic>
        <p:nvPicPr>
          <p:cNvPr id="15" name="图片 14"/>
          <p:cNvPicPr>
            <a:picLocks noChangeAspect="1"/>
          </p:cNvPicPr>
          <p:nvPr/>
        </p:nvPicPr>
        <p:blipFill>
          <a:blip r:embed="rId4"/>
          <a:stretch>
            <a:fillRect/>
          </a:stretch>
        </p:blipFill>
        <p:spPr>
          <a:xfrm>
            <a:off x="3871340" y="1728515"/>
            <a:ext cx="3425572" cy="4638675"/>
          </a:xfrm>
          <a:prstGeom prst="rect">
            <a:avLst/>
          </a:prstGeom>
        </p:spPr>
      </p:pic>
      <p:pic>
        <p:nvPicPr>
          <p:cNvPr id="16" name="图片 15"/>
          <p:cNvPicPr>
            <a:picLocks noChangeAspect="1"/>
          </p:cNvPicPr>
          <p:nvPr/>
        </p:nvPicPr>
        <p:blipFill>
          <a:blip r:embed="rId5"/>
          <a:stretch>
            <a:fillRect/>
          </a:stretch>
        </p:blipFill>
        <p:spPr>
          <a:xfrm>
            <a:off x="6986015" y="1592577"/>
            <a:ext cx="4720019" cy="4910552"/>
          </a:xfrm>
          <a:prstGeom prst="rect">
            <a:avLst/>
          </a:prstGeom>
        </p:spPr>
      </p:pic>
    </p:spTree>
    <p:extLst>
      <p:ext uri="{BB962C8B-B14F-4D97-AF65-F5344CB8AC3E}">
        <p14:creationId xmlns:p14="http://schemas.microsoft.com/office/powerpoint/2010/main" val="30542915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1624084962"/>
              </p:ext>
            </p:extLst>
          </p:nvPr>
        </p:nvGraphicFramePr>
        <p:xfrm>
          <a:off x="2060764" y="1050296"/>
          <a:ext cx="7521831"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12" name="TextBox 11"/>
          <p:cNvSpPr txBox="1"/>
          <p:nvPr/>
        </p:nvSpPr>
        <p:spPr>
          <a:xfrm>
            <a:off x="4895332" y="442683"/>
            <a:ext cx="6325832" cy="5632311"/>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sz="2400" b="1" dirty="0" err="1">
                <a:solidFill>
                  <a:schemeClr val="bg1"/>
                </a:solidFill>
                <a:latin typeface="微软雅黑 Light" panose="020B0502040204020203" pitchFamily="34" charset="-122"/>
                <a:ea typeface="微软雅黑 Light" panose="020B0502040204020203" pitchFamily="34" charset="-122"/>
              </a:rPr>
              <a:t>半夜钱款莫名被转走！睡觉手机到底该不该关机</a:t>
            </a:r>
            <a:r>
              <a:rPr sz="2400" b="1" dirty="0">
                <a:solidFill>
                  <a:schemeClr val="bg1"/>
                </a:solidFill>
                <a:latin typeface="微软雅黑 Light" panose="020B0502040204020203" pitchFamily="34" charset="-122"/>
                <a:ea typeface="微软雅黑 Light" panose="020B0502040204020203" pitchFamily="34" charset="-122"/>
              </a:rPr>
              <a:t>?</a:t>
            </a:r>
            <a:endParaRPr lang="en-US" sz="2400" b="1"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2400" dirty="0">
                <a:solidFill>
                  <a:schemeClr val="bg1"/>
                </a:solidFill>
              </a:rPr>
              <a:t>网友</a:t>
            </a:r>
            <a:r>
              <a:rPr lang="en-US" altLang="zh-CN" sz="2400" dirty="0">
                <a:solidFill>
                  <a:schemeClr val="bg1"/>
                </a:solidFill>
              </a:rPr>
              <a:t>@</a:t>
            </a:r>
            <a:r>
              <a:rPr lang="zh-CN" altLang="en-US" sz="2400" dirty="0">
                <a:solidFill>
                  <a:schemeClr val="bg1"/>
                </a:solidFill>
              </a:rPr>
              <a:t>独钓寒江雪：</a:t>
            </a:r>
            <a:r>
              <a:rPr lang="en-US" altLang="zh-CN" sz="2400" dirty="0">
                <a:solidFill>
                  <a:schemeClr val="bg1"/>
                </a:solidFill>
              </a:rPr>
              <a:t>30</a:t>
            </a:r>
            <a:r>
              <a:rPr lang="zh-CN" altLang="en-US" sz="2400" dirty="0">
                <a:solidFill>
                  <a:schemeClr val="bg1"/>
                </a:solidFill>
              </a:rPr>
              <a:t>日凌晨</a:t>
            </a:r>
            <a:r>
              <a:rPr lang="en-US" altLang="zh-CN" sz="2400" dirty="0">
                <a:solidFill>
                  <a:schemeClr val="bg1"/>
                </a:solidFill>
              </a:rPr>
              <a:t>5</a:t>
            </a:r>
            <a:r>
              <a:rPr lang="zh-CN" altLang="en-US" sz="2400" dirty="0">
                <a:solidFill>
                  <a:schemeClr val="bg1"/>
                </a:solidFill>
              </a:rPr>
              <a:t>点醒来，发现手机一直在震，一看接收了</a:t>
            </a:r>
            <a:r>
              <a:rPr lang="en-US" altLang="zh-CN" sz="2400" dirty="0">
                <a:solidFill>
                  <a:schemeClr val="bg1"/>
                </a:solidFill>
              </a:rPr>
              <a:t>100</a:t>
            </a:r>
            <a:r>
              <a:rPr lang="zh-CN" altLang="en-US" sz="2400" dirty="0">
                <a:solidFill>
                  <a:schemeClr val="bg1"/>
                </a:solidFill>
              </a:rPr>
              <a:t>多条验证码，支付宝、京东、银行什么都有。吓得一下子清醒了，去看支付宝、余额宝和相关联的银行卡，发现钱都被转走了。京东还开了白条、金条功能，被借走一万多。</a:t>
            </a:r>
            <a:endParaRPr sz="2400" b="1" dirty="0">
              <a:solidFill>
                <a:schemeClr val="bg1"/>
              </a:solidFill>
              <a:latin typeface="微软雅黑 Light" panose="020B0502040204020203" pitchFamily="34" charset="-122"/>
              <a:ea typeface="微软雅黑 Light" panose="020B0502040204020203" pitchFamily="34" charset="-122"/>
            </a:endParaRPr>
          </a:p>
          <a:p>
            <a:pPr>
              <a:lnSpc>
                <a:spcPct val="150000"/>
              </a:lnSpc>
            </a:pP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stretch>
            <a:fillRect/>
          </a:stretch>
        </p:blipFill>
        <p:spPr>
          <a:xfrm>
            <a:off x="4476750" y="856615"/>
            <a:ext cx="3633470" cy="5772785"/>
          </a:xfrm>
          <a:prstGeom prst="rect">
            <a:avLst/>
          </a:prstGeom>
        </p:spPr>
      </p:pic>
      <p:pic>
        <p:nvPicPr>
          <p:cNvPr id="9" name="图片 8"/>
          <p:cNvPicPr>
            <a:picLocks noChangeAspect="1"/>
          </p:cNvPicPr>
          <p:nvPr/>
        </p:nvPicPr>
        <p:blipFill>
          <a:blip r:embed="rId4"/>
          <a:stretch>
            <a:fillRect/>
          </a:stretch>
        </p:blipFill>
        <p:spPr>
          <a:xfrm>
            <a:off x="4481195" y="2266315"/>
            <a:ext cx="3629025" cy="3581400"/>
          </a:xfrm>
          <a:prstGeom prst="rect">
            <a:avLst/>
          </a:prstGeom>
        </p:spPr>
      </p:pic>
      <p:pic>
        <p:nvPicPr>
          <p:cNvPr id="10" name="图片 9"/>
          <p:cNvPicPr>
            <a:picLocks noChangeAspect="1"/>
          </p:cNvPicPr>
          <p:nvPr/>
        </p:nvPicPr>
        <p:blipFill>
          <a:blip r:embed="rId5"/>
          <a:stretch>
            <a:fillRect/>
          </a:stretch>
        </p:blipFill>
        <p:spPr>
          <a:xfrm>
            <a:off x="4565921" y="658368"/>
            <a:ext cx="3714750" cy="5981700"/>
          </a:xfrm>
          <a:prstGeom prst="rect">
            <a:avLst/>
          </a:prstGeom>
        </p:spPr>
      </p:pic>
      <p:pic>
        <p:nvPicPr>
          <p:cNvPr id="2" name="图片 1"/>
          <p:cNvPicPr>
            <a:picLocks noChangeAspect="1"/>
          </p:cNvPicPr>
          <p:nvPr/>
        </p:nvPicPr>
        <p:blipFill>
          <a:blip r:embed="rId6"/>
          <a:stretch>
            <a:fillRect/>
          </a:stretch>
        </p:blipFill>
        <p:spPr>
          <a:xfrm>
            <a:off x="7363539" y="220218"/>
            <a:ext cx="3857625" cy="6858000"/>
          </a:xfrm>
          <a:prstGeom prst="rect">
            <a:avLst/>
          </a:prstGeom>
        </p:spPr>
      </p:pic>
      <p:pic>
        <p:nvPicPr>
          <p:cNvPr id="13" name="图片 12"/>
          <p:cNvPicPr>
            <a:picLocks noChangeAspect="1"/>
          </p:cNvPicPr>
          <p:nvPr/>
        </p:nvPicPr>
        <p:blipFill>
          <a:blip r:embed="rId7"/>
          <a:stretch>
            <a:fillRect/>
          </a:stretch>
        </p:blipFill>
        <p:spPr>
          <a:xfrm>
            <a:off x="654255" y="2475865"/>
            <a:ext cx="3267075" cy="3162300"/>
          </a:xfrm>
          <a:prstGeom prst="rect">
            <a:avLst/>
          </a:prstGeom>
        </p:spPr>
      </p:pic>
    </p:spTree>
    <p:extLst>
      <p:ext uri="{BB962C8B-B14F-4D97-AF65-F5344CB8AC3E}">
        <p14:creationId xmlns:p14="http://schemas.microsoft.com/office/powerpoint/2010/main" val="379858725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12" name="TextBox 11"/>
          <p:cNvSpPr txBox="1"/>
          <p:nvPr/>
        </p:nvSpPr>
        <p:spPr>
          <a:xfrm>
            <a:off x="4895332" y="442683"/>
            <a:ext cx="6325832" cy="1198880"/>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sz="2400" b="1" dirty="0">
                <a:solidFill>
                  <a:schemeClr val="bg1"/>
                </a:solidFill>
                <a:latin typeface="微软雅黑 Light" panose="020B0502040204020203" pitchFamily="34" charset="-122"/>
                <a:ea typeface="微软雅黑 Light" panose="020B0502040204020203" pitchFamily="34" charset="-122"/>
              </a:rPr>
              <a:t>短信验证码有哪些攻击手段</a:t>
            </a:r>
          </a:p>
        </p:txBody>
      </p:sp>
      <p:sp>
        <p:nvSpPr>
          <p:cNvPr id="2" name="文本框 1"/>
          <p:cNvSpPr txBox="1"/>
          <p:nvPr/>
        </p:nvSpPr>
        <p:spPr>
          <a:xfrm>
            <a:off x="1891665" y="2644140"/>
            <a:ext cx="8445500" cy="2553335"/>
          </a:xfrm>
          <a:prstGeom prst="rect">
            <a:avLst/>
          </a:prstGeom>
          <a:noFill/>
        </p:spPr>
        <p:txBody>
          <a:bodyPr wrap="square" rtlCol="0" anchor="t">
            <a:spAutoFit/>
          </a:bodyPr>
          <a:lstStyle/>
          <a:p>
            <a:r>
              <a:rPr lang="zh-CN" altLang="en-US" sz="3200">
                <a:solidFill>
                  <a:schemeClr val="bg1"/>
                </a:solidFill>
              </a:rPr>
              <a:t>0.	伪基站垃圾短信    *</a:t>
            </a:r>
          </a:p>
          <a:p>
            <a:r>
              <a:rPr lang="zh-CN" altLang="en-US" sz="3200">
                <a:solidFill>
                  <a:schemeClr val="bg1"/>
                </a:solidFill>
              </a:rPr>
              <a:t>1.	嗅探GSM短信    **</a:t>
            </a:r>
          </a:p>
          <a:p>
            <a:r>
              <a:rPr lang="zh-CN" altLang="en-US" sz="3200">
                <a:solidFill>
                  <a:schemeClr val="bg1"/>
                </a:solidFill>
              </a:rPr>
              <a:t>2.	GSM中间人获取手机号码    ***</a:t>
            </a:r>
          </a:p>
          <a:p>
            <a:r>
              <a:rPr lang="zh-CN" altLang="en-US" sz="3200">
                <a:solidFill>
                  <a:schemeClr val="bg1"/>
                </a:solidFill>
              </a:rPr>
              <a:t>3.	将从3G/4G降级到2G    ****</a:t>
            </a:r>
          </a:p>
          <a:p>
            <a:r>
              <a:rPr lang="zh-CN" altLang="en-US" sz="3200">
                <a:solidFill>
                  <a:schemeClr val="bg1"/>
                </a:solidFill>
              </a:rPr>
              <a:t>4.	3G/4G中间人攻击    *******</a:t>
            </a:r>
          </a:p>
        </p:txBody>
      </p:sp>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12" name="TextBox 11"/>
          <p:cNvSpPr txBox="1"/>
          <p:nvPr/>
        </p:nvSpPr>
        <p:spPr>
          <a:xfrm>
            <a:off x="4914382" y="482688"/>
            <a:ext cx="6325832" cy="1753235"/>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几种短信验证码攻击原理</a:t>
            </a:r>
          </a:p>
          <a:p>
            <a:pPr>
              <a:lnSpc>
                <a:spcPct val="150000"/>
              </a:lnSpc>
            </a:pPr>
            <a:r>
              <a:rPr lang="zh-CN" altLang="en-US" sz="2400" b="1" dirty="0">
                <a:solidFill>
                  <a:schemeClr val="bg1"/>
                </a:solidFill>
                <a:latin typeface="微软雅黑 Light" panose="020B0502040204020203" pitchFamily="34" charset="-122"/>
                <a:ea typeface="微软雅黑 Light" panose="020B0502040204020203" pitchFamily="34" charset="-122"/>
              </a:rPr>
              <a:t>                      0级攻击 – 伪基站垃圾短信</a:t>
            </a:r>
          </a:p>
        </p:txBody>
      </p:sp>
      <p:pic>
        <p:nvPicPr>
          <p:cNvPr id="3" name="图片 2"/>
          <p:cNvPicPr>
            <a:picLocks noChangeAspect="1"/>
          </p:cNvPicPr>
          <p:nvPr/>
        </p:nvPicPr>
        <p:blipFill>
          <a:blip r:embed="rId3"/>
          <a:stretch>
            <a:fillRect/>
          </a:stretch>
        </p:blipFill>
        <p:spPr>
          <a:xfrm>
            <a:off x="2981325" y="2400300"/>
            <a:ext cx="6229350" cy="3581400"/>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12" name="TextBox 11"/>
          <p:cNvSpPr txBox="1"/>
          <p:nvPr/>
        </p:nvSpPr>
        <p:spPr>
          <a:xfrm>
            <a:off x="4914382" y="482688"/>
            <a:ext cx="6325832" cy="1753235"/>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几种短信验证码攻击原理</a:t>
            </a:r>
          </a:p>
          <a:p>
            <a:pPr>
              <a:lnSpc>
                <a:spcPct val="150000"/>
              </a:lnSpc>
            </a:pPr>
            <a:r>
              <a:rPr lang="zh-CN" altLang="en-US" sz="2400" b="1" dirty="0">
                <a:solidFill>
                  <a:schemeClr val="bg1"/>
                </a:solidFill>
                <a:latin typeface="微软雅黑 Light" panose="020B0502040204020203" pitchFamily="34" charset="-122"/>
                <a:ea typeface="微软雅黑 Light" panose="020B0502040204020203" pitchFamily="34" charset="-122"/>
              </a:rPr>
              <a:t>                      1级攻击 – GSM短信嗅探</a:t>
            </a:r>
          </a:p>
        </p:txBody>
      </p:sp>
      <p:pic>
        <p:nvPicPr>
          <p:cNvPr id="4" name="图片 3"/>
          <p:cNvPicPr>
            <a:picLocks noChangeAspect="1"/>
          </p:cNvPicPr>
          <p:nvPr/>
        </p:nvPicPr>
        <p:blipFill>
          <a:blip r:embed="rId3"/>
          <a:stretch>
            <a:fillRect/>
          </a:stretch>
        </p:blipFill>
        <p:spPr>
          <a:xfrm>
            <a:off x="3114675" y="2369185"/>
            <a:ext cx="5962650" cy="3771900"/>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12" name="TextBox 11"/>
          <p:cNvSpPr txBox="1"/>
          <p:nvPr/>
        </p:nvSpPr>
        <p:spPr>
          <a:xfrm>
            <a:off x="4914265" y="482600"/>
            <a:ext cx="6972935" cy="1753235"/>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几种短信验证码攻击原理</a:t>
            </a:r>
          </a:p>
          <a:p>
            <a:pPr>
              <a:lnSpc>
                <a:spcPct val="150000"/>
              </a:lnSpc>
            </a:pPr>
            <a:r>
              <a:rPr lang="zh-CN" altLang="en-US" sz="2400" b="1" dirty="0">
                <a:solidFill>
                  <a:schemeClr val="bg1"/>
                </a:solidFill>
                <a:latin typeface="微软雅黑 Light" panose="020B0502040204020203" pitchFamily="34" charset="-122"/>
                <a:ea typeface="微软雅黑 Light" panose="020B0502040204020203" pitchFamily="34" charset="-122"/>
              </a:rPr>
              <a:t>                    2级攻击 – GSM中间人获取手机号码</a:t>
            </a:r>
          </a:p>
        </p:txBody>
      </p:sp>
      <p:pic>
        <p:nvPicPr>
          <p:cNvPr id="2" name="图片 1"/>
          <p:cNvPicPr>
            <a:picLocks noChangeAspect="1"/>
          </p:cNvPicPr>
          <p:nvPr/>
        </p:nvPicPr>
        <p:blipFill>
          <a:blip r:embed="rId3"/>
          <a:stretch>
            <a:fillRect/>
          </a:stretch>
        </p:blipFill>
        <p:spPr>
          <a:xfrm>
            <a:off x="3100705" y="2442845"/>
            <a:ext cx="5991225" cy="3533775"/>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12" name="TextBox 11"/>
          <p:cNvSpPr txBox="1"/>
          <p:nvPr/>
        </p:nvSpPr>
        <p:spPr>
          <a:xfrm>
            <a:off x="4914265" y="482600"/>
            <a:ext cx="6972935" cy="1753235"/>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几种短信验证码攻击原理</a:t>
            </a:r>
          </a:p>
          <a:p>
            <a:pPr>
              <a:lnSpc>
                <a:spcPct val="150000"/>
              </a:lnSpc>
            </a:pPr>
            <a:r>
              <a:rPr lang="zh-CN" altLang="en-US" sz="2400" b="1" dirty="0">
                <a:solidFill>
                  <a:schemeClr val="bg1"/>
                </a:solidFill>
                <a:latin typeface="微软雅黑 Light" panose="020B0502040204020203" pitchFamily="34" charset="-122"/>
                <a:ea typeface="微软雅黑 Light" panose="020B0502040204020203" pitchFamily="34" charset="-122"/>
              </a:rPr>
              <a:t>                    3级攻击 – 强迫从3G/4G降级到2G</a:t>
            </a:r>
          </a:p>
        </p:txBody>
      </p:sp>
      <p:pic>
        <p:nvPicPr>
          <p:cNvPr id="4" name="图片 3"/>
          <p:cNvPicPr>
            <a:picLocks noChangeAspect="1"/>
          </p:cNvPicPr>
          <p:nvPr/>
        </p:nvPicPr>
        <p:blipFill>
          <a:blip r:embed="rId3"/>
          <a:stretch>
            <a:fillRect/>
          </a:stretch>
        </p:blipFill>
        <p:spPr>
          <a:xfrm>
            <a:off x="3062605" y="2590800"/>
            <a:ext cx="6067425" cy="3619500"/>
          </a:xfrm>
          <a:prstGeom prst="rect">
            <a:avLst/>
          </a:prstGeom>
        </p:spPr>
      </p:pic>
      <p:pic>
        <p:nvPicPr>
          <p:cNvPr id="9" name="图片 8"/>
          <p:cNvPicPr>
            <a:picLocks noChangeAspect="1"/>
          </p:cNvPicPr>
          <p:nvPr/>
        </p:nvPicPr>
        <p:blipFill>
          <a:blip r:embed="rId4"/>
          <a:stretch>
            <a:fillRect/>
          </a:stretch>
        </p:blipFill>
        <p:spPr>
          <a:xfrm>
            <a:off x="3062605" y="2600960"/>
            <a:ext cx="6328410" cy="3609340"/>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12" name="TextBox 11"/>
          <p:cNvSpPr txBox="1"/>
          <p:nvPr/>
        </p:nvSpPr>
        <p:spPr>
          <a:xfrm>
            <a:off x="4914265" y="482600"/>
            <a:ext cx="6972935" cy="1198880"/>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短信攻击防御手段</a:t>
            </a:r>
            <a:r>
              <a:rPr lang="en-US" altLang="zh-CN" sz="2400" b="1" dirty="0">
                <a:solidFill>
                  <a:schemeClr val="bg1"/>
                </a:solidFill>
                <a:latin typeface="微软雅黑 Light" panose="020B0502040204020203" pitchFamily="34" charset="-122"/>
                <a:ea typeface="微软雅黑 Light" panose="020B0502040204020203" pitchFamily="34" charset="-122"/>
              </a:rPr>
              <a:t>—</a:t>
            </a:r>
            <a:r>
              <a:rPr lang="zh-CN" altLang="en-US" sz="2400" b="1" dirty="0">
                <a:solidFill>
                  <a:schemeClr val="bg1"/>
                </a:solidFill>
                <a:latin typeface="微软雅黑 Light" panose="020B0502040204020203" pitchFamily="34" charset="-122"/>
                <a:ea typeface="微软雅黑 Light" panose="020B0502040204020203" pitchFamily="34" charset="-122"/>
              </a:rPr>
              <a:t>普通用户</a:t>
            </a:r>
          </a:p>
        </p:txBody>
      </p:sp>
      <p:sp>
        <p:nvSpPr>
          <p:cNvPr id="2" name="文本框 1"/>
          <p:cNvSpPr txBox="1"/>
          <p:nvPr/>
        </p:nvSpPr>
        <p:spPr>
          <a:xfrm>
            <a:off x="1739900" y="1846580"/>
            <a:ext cx="9093200" cy="4154170"/>
          </a:xfrm>
          <a:prstGeom prst="rect">
            <a:avLst/>
          </a:prstGeom>
          <a:noFill/>
        </p:spPr>
        <p:txBody>
          <a:bodyPr wrap="square" rtlCol="0" anchor="t">
            <a:spAutoFit/>
          </a:bodyPr>
          <a:lstStyle/>
          <a:p>
            <a:r>
              <a:rPr lang="zh-CN" altLang="en-US" sz="2400" dirty="0">
                <a:solidFill>
                  <a:schemeClr val="bg1"/>
                </a:solidFill>
              </a:rPr>
              <a:t> </a:t>
            </a:r>
          </a:p>
          <a:p>
            <a:endParaRPr lang="zh-CN" altLang="en-US" sz="2400" dirty="0">
              <a:solidFill>
                <a:schemeClr val="bg1"/>
              </a:solidFill>
            </a:endParaRPr>
          </a:p>
          <a:p>
            <a:r>
              <a:rPr lang="zh-CN" altLang="en-US" sz="2400" dirty="0">
                <a:solidFill>
                  <a:schemeClr val="bg1"/>
                </a:solidFill>
              </a:rPr>
              <a:t>长期处于2G，一些老式手机，或者双卡手机其中一张卡是2G，所有电话短信和流量走2G。这种情况连0级攻击都抵挡不了。</a:t>
            </a:r>
          </a:p>
          <a:p>
            <a:endParaRPr lang="zh-CN" altLang="en-US" sz="2400" dirty="0">
              <a:solidFill>
                <a:schemeClr val="bg1"/>
              </a:solidFill>
            </a:endParaRPr>
          </a:p>
          <a:p>
            <a:r>
              <a:rPr lang="zh-CN" altLang="en-US" sz="2400" dirty="0">
                <a:solidFill>
                  <a:schemeClr val="bg1"/>
                </a:solidFill>
              </a:rPr>
              <a:t>长期处于4G，但没有开通VoLTE，电话和短信是走2G通道的。挡不住1级以上的攻击。</a:t>
            </a:r>
          </a:p>
          <a:p>
            <a:endParaRPr lang="zh-CN" altLang="en-US" sz="2400" dirty="0">
              <a:solidFill>
                <a:schemeClr val="bg1"/>
              </a:solidFill>
            </a:endParaRPr>
          </a:p>
          <a:p>
            <a:r>
              <a:rPr lang="zh-CN" altLang="en-US" sz="2400" dirty="0">
                <a:solidFill>
                  <a:schemeClr val="bg1"/>
                </a:solidFill>
              </a:rPr>
              <a:t>长期处于4G，已开通VoLTE，电话和短信是走4G的。挡不住3级以上的攻击，因为有可能被降级。</a:t>
            </a:r>
          </a:p>
          <a:p>
            <a:endParaRPr lang="zh-CN" altLang="en-US" sz="2400" dirty="0">
              <a:solidFill>
                <a:schemeClr val="bg1"/>
              </a:solidFill>
            </a:endParaRP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12" name="TextBox 11"/>
          <p:cNvSpPr txBox="1"/>
          <p:nvPr/>
        </p:nvSpPr>
        <p:spPr>
          <a:xfrm>
            <a:off x="4914265" y="482600"/>
            <a:ext cx="6972935" cy="1198880"/>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短信攻击防御手段</a:t>
            </a:r>
            <a:r>
              <a:rPr lang="en-US" altLang="zh-CN" sz="2400" b="1" dirty="0">
                <a:solidFill>
                  <a:schemeClr val="bg1"/>
                </a:solidFill>
                <a:latin typeface="微软雅黑 Light" panose="020B0502040204020203" pitchFamily="34" charset="-122"/>
                <a:ea typeface="微软雅黑 Light" panose="020B0502040204020203" pitchFamily="34" charset="-122"/>
              </a:rPr>
              <a:t>—</a:t>
            </a:r>
            <a:r>
              <a:rPr lang="zh-CN" altLang="en-US" sz="2400" b="1" dirty="0">
                <a:solidFill>
                  <a:schemeClr val="bg1"/>
                </a:solidFill>
                <a:latin typeface="微软雅黑 Light" panose="020B0502040204020203" pitchFamily="34" charset="-122"/>
                <a:ea typeface="微软雅黑 Light" panose="020B0502040204020203" pitchFamily="34" charset="-122"/>
              </a:rPr>
              <a:t>普通用户</a:t>
            </a:r>
          </a:p>
        </p:txBody>
      </p:sp>
      <p:sp>
        <p:nvSpPr>
          <p:cNvPr id="2" name="文本框 1"/>
          <p:cNvSpPr txBox="1"/>
          <p:nvPr/>
        </p:nvSpPr>
        <p:spPr>
          <a:xfrm>
            <a:off x="1530350" y="2037080"/>
            <a:ext cx="9416415" cy="4399915"/>
          </a:xfrm>
          <a:prstGeom prst="rect">
            <a:avLst/>
          </a:prstGeom>
          <a:noFill/>
        </p:spPr>
        <p:txBody>
          <a:bodyPr wrap="square" rtlCol="0" anchor="t">
            <a:spAutoFit/>
          </a:bodyPr>
          <a:lstStyle/>
          <a:p>
            <a:r>
              <a:rPr lang="zh-CN" altLang="en-US" sz="2000">
                <a:solidFill>
                  <a:schemeClr val="bg1"/>
                </a:solidFill>
              </a:rPr>
              <a:t> 1.如果你的手机处于状态B，当地已开通VoLTE业务，请及时开通VoLTE，这可以把你的防御等级提到C级。例如中国移动，可发送KTVOLTE到10086，即可开通。</a:t>
            </a:r>
          </a:p>
          <a:p>
            <a:r>
              <a:rPr lang="zh-CN" altLang="en-US" sz="2000">
                <a:solidFill>
                  <a:schemeClr val="bg1"/>
                </a:solidFill>
              </a:rPr>
              <a:t> </a:t>
            </a:r>
          </a:p>
          <a:p>
            <a:r>
              <a:rPr lang="zh-CN" altLang="en-US" sz="2000">
                <a:solidFill>
                  <a:schemeClr val="bg1"/>
                </a:solidFill>
              </a:rPr>
              <a:t>2.如果手机处于状态A，尽可能换4G手机，目前最新款的手机已经开始支持双4G待机。从而提升防御等级到B或C。</a:t>
            </a:r>
          </a:p>
          <a:p>
            <a:endParaRPr lang="zh-CN" altLang="en-US" sz="2000">
              <a:solidFill>
                <a:schemeClr val="bg1"/>
              </a:solidFill>
            </a:endParaRPr>
          </a:p>
          <a:p>
            <a:r>
              <a:rPr lang="zh-CN" altLang="en-US" sz="2000">
                <a:solidFill>
                  <a:schemeClr val="bg1"/>
                </a:solidFill>
              </a:rPr>
              <a:t>    3.一些支持防伪基站功能的手机(例如360手机、小米手机、华为手机)，对2、3级攻击有一定的防御力，就是说遇到2G伪基站，不容易被骗进去。这个防御方法是，手机会观察这个基站像不像一个伪基站，如果伪基站伪装得特别像真的，也可能蒙混过关。</a:t>
            </a:r>
          </a:p>
          <a:p>
            <a:endParaRPr lang="zh-CN" altLang="en-US" sz="2000">
              <a:solidFill>
                <a:schemeClr val="bg1"/>
              </a:solidFill>
            </a:endParaRPr>
          </a:p>
          <a:p>
            <a:r>
              <a:rPr lang="zh-CN" altLang="en-US" sz="2000">
                <a:solidFill>
                  <a:schemeClr val="bg1"/>
                </a:solidFill>
              </a:rPr>
              <a:t>   4.晚上关机，可以防以上所有攻击类型，但万一有其他问题，反而不能及时联络到个人，谨慎选择。</a:t>
            </a:r>
          </a:p>
          <a:p>
            <a:endParaRPr lang="zh-CN" altLang="en-US" sz="2000">
              <a:solidFill>
                <a:schemeClr val="bg1"/>
              </a:solidFill>
            </a:endParaRPr>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12" name="TextBox 11"/>
          <p:cNvSpPr txBox="1"/>
          <p:nvPr/>
        </p:nvSpPr>
        <p:spPr>
          <a:xfrm>
            <a:off x="4914265" y="482600"/>
            <a:ext cx="6972935" cy="1198880"/>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短信攻击防御手段</a:t>
            </a:r>
            <a:r>
              <a:rPr lang="en-US" altLang="zh-CN" sz="2400" b="1" dirty="0">
                <a:solidFill>
                  <a:schemeClr val="bg1"/>
                </a:solidFill>
                <a:latin typeface="微软雅黑 Light" panose="020B0502040204020203" pitchFamily="34" charset="-122"/>
                <a:ea typeface="微软雅黑 Light" panose="020B0502040204020203" pitchFamily="34" charset="-122"/>
              </a:rPr>
              <a:t>—</a:t>
            </a:r>
            <a:r>
              <a:rPr lang="zh-CN" altLang="en-US" sz="2400" b="1" dirty="0">
                <a:solidFill>
                  <a:schemeClr val="bg1"/>
                </a:solidFill>
                <a:latin typeface="微软雅黑 Light" panose="020B0502040204020203" pitchFamily="34" charset="-122"/>
                <a:ea typeface="微软雅黑 Light" panose="020B0502040204020203" pitchFamily="34" charset="-122"/>
              </a:rPr>
              <a:t>运营商</a:t>
            </a:r>
          </a:p>
        </p:txBody>
      </p:sp>
      <p:sp>
        <p:nvSpPr>
          <p:cNvPr id="2" name="文本框 1"/>
          <p:cNvSpPr txBox="1"/>
          <p:nvPr/>
        </p:nvSpPr>
        <p:spPr>
          <a:xfrm>
            <a:off x="1701800" y="2627630"/>
            <a:ext cx="9416415" cy="2245360"/>
          </a:xfrm>
          <a:prstGeom prst="rect">
            <a:avLst/>
          </a:prstGeom>
          <a:noFill/>
        </p:spPr>
        <p:txBody>
          <a:bodyPr wrap="square" rtlCol="0" anchor="t">
            <a:spAutoFit/>
          </a:bodyPr>
          <a:lstStyle/>
          <a:p>
            <a:r>
              <a:rPr lang="zh-CN" altLang="en-US" sz="2800">
                <a:solidFill>
                  <a:schemeClr val="bg1"/>
                </a:solidFill>
              </a:rPr>
              <a:t>从以上分析可以看出，只要数据流量、通话、短信走3G或者4G通道，安全系数还是比较高的。短板就是2G网络！目前已经有很多国家关闭了2G网络，包括日本、韩国、美国、新加坡等多个国家、地区的20多家运营商已经正式关闭了2G网络。中国的运营商也在努力迁移用户，关闭2G网络。</a:t>
            </a:r>
          </a:p>
        </p:txBody>
      </p:sp>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415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13556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352" y="658368"/>
            <a:ext cx="331946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居家旅行之必备</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00985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手机</a:t>
            </a:r>
          </a:p>
        </p:txBody>
      </p:sp>
      <p:sp>
        <p:nvSpPr>
          <p:cNvPr id="12" name="TextBox 11"/>
          <p:cNvSpPr txBox="1"/>
          <p:nvPr/>
        </p:nvSpPr>
        <p:spPr>
          <a:xfrm>
            <a:off x="4914265" y="482600"/>
            <a:ext cx="6972935" cy="1198880"/>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短信攻击防御手段</a:t>
            </a:r>
            <a:r>
              <a:rPr lang="en-US" altLang="zh-CN" sz="2400" b="1" dirty="0">
                <a:solidFill>
                  <a:schemeClr val="bg1"/>
                </a:solidFill>
                <a:latin typeface="微软雅黑 Light" panose="020B0502040204020203" pitchFamily="34" charset="-122"/>
                <a:ea typeface="微软雅黑 Light" panose="020B0502040204020203" pitchFamily="34" charset="-122"/>
              </a:rPr>
              <a:t>—</a:t>
            </a:r>
            <a:r>
              <a:rPr lang="zh-CN" altLang="en-US" sz="2400" b="1" dirty="0">
                <a:solidFill>
                  <a:schemeClr val="bg1"/>
                </a:solidFill>
                <a:latin typeface="微软雅黑 Light" panose="020B0502040204020203" pitchFamily="34" charset="-122"/>
                <a:ea typeface="微软雅黑 Light" panose="020B0502040204020203" pitchFamily="34" charset="-122"/>
              </a:rPr>
              <a:t>互联网公司</a:t>
            </a:r>
          </a:p>
        </p:txBody>
      </p:sp>
      <p:sp>
        <p:nvSpPr>
          <p:cNvPr id="2" name="文本框 1"/>
          <p:cNvSpPr txBox="1"/>
          <p:nvPr/>
        </p:nvSpPr>
        <p:spPr>
          <a:xfrm>
            <a:off x="1473200" y="2037080"/>
            <a:ext cx="9416415" cy="4523105"/>
          </a:xfrm>
          <a:prstGeom prst="rect">
            <a:avLst/>
          </a:prstGeom>
          <a:noFill/>
        </p:spPr>
        <p:txBody>
          <a:bodyPr wrap="square" rtlCol="0" anchor="t">
            <a:spAutoFit/>
          </a:bodyPr>
          <a:lstStyle/>
          <a:p>
            <a:r>
              <a:rPr lang="zh-CN" altLang="en-US" sz="2400">
                <a:solidFill>
                  <a:schemeClr val="bg1"/>
                </a:solidFill>
              </a:rPr>
              <a:t>  大家一定会问，App厂商们呢，京东白条，支付宝这些，难道没有责任吗？我们觉得，App厂商们确实应该承担最大的责任。App厂商们一定要意识到没有绝对安全的管道。</a:t>
            </a:r>
          </a:p>
          <a:p>
            <a:endParaRPr lang="zh-CN" altLang="en-US" sz="2400">
              <a:solidFill>
                <a:schemeClr val="bg1"/>
              </a:solidFill>
            </a:endParaRPr>
          </a:p>
          <a:p>
            <a:r>
              <a:rPr lang="zh-CN" altLang="en-US" sz="2400">
                <a:solidFill>
                  <a:schemeClr val="bg1"/>
                </a:solidFill>
              </a:rPr>
              <a:t>    今年年初，在全国信息安全标准化技术委员会（简称TC260）秘书处牵头下，三大运营商和各互联网公司的安全专家们，一起编制了《网络安全实践指南—应对截获短信验证码实施网络身份假冒攻击的技术指引》，提出多项加强身份验证安全性的建议，除短信验证码外还新增了短信上行验证、语音通话传输、常用设备绑定、生物特征识别、动态选择身份验证方式等等诸多二次验证机制。https://www.tc260.org.cn/upload/2018-02-11/1518337506280068120.pdf</a:t>
            </a:r>
          </a:p>
        </p:txBody>
      </p:sp>
      <p:pic>
        <p:nvPicPr>
          <p:cNvPr id="3" name="图片 2"/>
          <p:cNvPicPr>
            <a:picLocks noChangeAspect="1"/>
          </p:cNvPicPr>
          <p:nvPr/>
        </p:nvPicPr>
        <p:blipFill>
          <a:blip r:embed="rId3"/>
          <a:stretch>
            <a:fillRect/>
          </a:stretch>
        </p:blipFill>
        <p:spPr>
          <a:xfrm>
            <a:off x="4151630" y="1252855"/>
            <a:ext cx="4772025" cy="5089525"/>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811" y="920891"/>
            <a:ext cx="9751811" cy="2042447"/>
          </a:xfrm>
        </p:spPr>
        <p:txBody>
          <a:bodyPr>
            <a:normAutofit/>
          </a:bodyPr>
          <a:lstStyle/>
          <a:p>
            <a:pPr algn="l"/>
            <a:r>
              <a:rPr lang="zh-CN" altLang="en-US" sz="3600" dirty="0">
                <a:solidFill>
                  <a:schemeClr val="bg1"/>
                </a:solidFill>
                <a:latin typeface="微软雅黑 Light" panose="020B0502040204020203" pitchFamily="34" charset="-122"/>
                <a:ea typeface="微软雅黑 Light" panose="020B0502040204020203" pitchFamily="34" charset="-122"/>
              </a:rPr>
              <a:t>为了更好地完成这一次培训，我们制定了如下</a:t>
            </a:r>
            <a:r>
              <a:rPr lang="zh-CN" altLang="en-US" sz="4800" b="1" dirty="0">
                <a:solidFill>
                  <a:schemeClr val="bg1"/>
                </a:solidFill>
                <a:latin typeface="微软雅黑 Light" panose="020B0502040204020203" pitchFamily="34" charset="-122"/>
                <a:ea typeface="微软雅黑 Light" panose="020B0502040204020203" pitchFamily="34" charset="-122"/>
              </a:rPr>
              <a:t>一系列目标</a:t>
            </a:r>
            <a:r>
              <a:rPr lang="zh-CN" altLang="en-US" sz="3600" dirty="0">
                <a:solidFill>
                  <a:schemeClr val="bg1"/>
                </a:solidFill>
                <a:latin typeface="微软雅黑 Light" panose="020B0502040204020203" pitchFamily="34" charset="-122"/>
                <a:ea typeface="微软雅黑 Light" panose="020B0502040204020203" pitchFamily="34" charset="-122"/>
              </a:rPr>
              <a:t>来帮助大家培养信息安全意识：</a:t>
            </a:r>
          </a:p>
        </p:txBody>
      </p:sp>
      <p:sp>
        <p:nvSpPr>
          <p:cNvPr id="3" name="Content Placeholder 2"/>
          <p:cNvSpPr>
            <a:spLocks noGrp="1"/>
          </p:cNvSpPr>
          <p:nvPr>
            <p:ph idx="1"/>
          </p:nvPr>
        </p:nvSpPr>
        <p:spPr>
          <a:xfrm>
            <a:off x="680735" y="2971923"/>
            <a:ext cx="6567395" cy="1849683"/>
          </a:xfrm>
        </p:spPr>
        <p:txBody>
          <a:bodyPr numCol="1">
            <a:noAutofit/>
          </a:bodyPr>
          <a:lstStyle/>
          <a:p>
            <a:pPr lvl="0">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在日常工作中养成良好的安全习惯</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遇到信息安全事件时采取正确的方式与方法</a:t>
            </a:r>
          </a:p>
          <a:p>
            <a:pPr>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清楚可能面临的威胁和风险</a:t>
            </a:r>
          </a:p>
          <a:p>
            <a:pPr lvl="0">
              <a:buFont typeface="Wingdings" panose="05000000000000000000" pitchFamily="2" charset="2"/>
              <a:buChar char="p"/>
            </a:pPr>
            <a:endParaRPr lang="zh-CN" altLang="en-US" sz="2400" dirty="0">
              <a:solidFill>
                <a:schemeClr val="bg1"/>
              </a:solidFill>
              <a:latin typeface="微软雅黑 Light" panose="020B0502040204020203" pitchFamily="34" charset="-122"/>
              <a:ea typeface="微软雅黑 Light" panose="020B0502040204020203" pitchFamily="34" charset="-122"/>
            </a:endParaRPr>
          </a:p>
          <a:p>
            <a:pPr>
              <a:buFont typeface="Wingdings" panose="05000000000000000000" pitchFamily="2" charset="2"/>
              <a:buChar char="p"/>
            </a:pPr>
            <a:endParaRPr lang="zh-CN" altLang="en-US" sz="2400" dirty="0">
              <a:solidFill>
                <a:schemeClr val="bg1"/>
              </a:solidFill>
              <a:latin typeface="微软雅黑 Light" panose="020B0502040204020203" pitchFamily="34" charset="-122"/>
              <a:ea typeface="微软雅黑 Light" panose="020B0502040204020203" pitchFamily="34" charset="-122"/>
            </a:endParaRPr>
          </a:p>
          <a:p>
            <a:pPr lvl="0">
              <a:buFont typeface="Wingdings" panose="05000000000000000000" pitchFamily="2" charset="2"/>
              <a:buChar char="p"/>
            </a:pPr>
            <a:endParaRPr lang="zh-CN" altLang="en-US" sz="2400" dirty="0">
              <a:solidFill>
                <a:schemeClr val="bg1"/>
              </a:solidFill>
              <a:latin typeface="微软雅黑 Light" panose="020B0502040204020203" pitchFamily="34" charset="-122"/>
              <a:ea typeface="微软雅黑 Light" panose="020B0502040204020203" pitchFamily="34" charset="-122"/>
            </a:endParaRPr>
          </a:p>
          <a:p>
            <a:pPr>
              <a:buFont typeface="Wingdings" panose="05000000000000000000" pitchFamily="2" charset="2"/>
              <a:buChar char="p"/>
            </a:pP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5" name="TextBox 4"/>
          <p:cNvSpPr txBox="1"/>
          <p:nvPr/>
        </p:nvSpPr>
        <p:spPr>
          <a:xfrm>
            <a:off x="3964431" y="4561801"/>
            <a:ext cx="5976664" cy="904863"/>
          </a:xfrm>
          <a:prstGeom prst="rect">
            <a:avLst/>
          </a:prstGeom>
          <a:noFill/>
        </p:spPr>
        <p:txBody>
          <a:bodyPr wrap="square" rtlCol="0">
            <a:spAutoFit/>
          </a:bodyPr>
          <a:lstStyle/>
          <a:p>
            <a:pPr marL="342900" indent="-342900">
              <a:spcBef>
                <a:spcPct val="20000"/>
              </a:spcBef>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遵守各项安全策略和制度</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lvl="0" indent="-342900">
              <a:spcBef>
                <a:spcPct val="20000"/>
              </a:spcBef>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建立信息安全的敏感意识和</a:t>
            </a:r>
            <a:r>
              <a:rPr lang="zh-CN" altLang="en-US" sz="2400">
                <a:solidFill>
                  <a:schemeClr val="bg1"/>
                </a:solidFill>
                <a:latin typeface="微软雅黑 Light" panose="020B0502040204020203" pitchFamily="34" charset="-122"/>
                <a:ea typeface="微软雅黑 Light" panose="020B0502040204020203" pitchFamily="34" charset="-122"/>
              </a:rPr>
              <a:t>正确认识</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sp>
        <p:nvSpPr>
          <p:cNvPr id="6" name="Freeform 3"/>
          <p:cNvSpPr/>
          <p:nvPr/>
        </p:nvSpPr>
        <p:spPr>
          <a:xfrm>
            <a:off x="10316507" y="2028999"/>
            <a:ext cx="1129296" cy="999503"/>
          </a:xfrm>
          <a:custGeom>
            <a:avLst/>
            <a:gdLst>
              <a:gd name="connsiteX0" fmla="*/ 1084097 w 1129296"/>
              <a:gd name="connsiteY0" fmla="*/ 999502 h 999502"/>
              <a:gd name="connsiteX1" fmla="*/ 45199 w 1129296"/>
              <a:gd name="connsiteY1" fmla="*/ 999502 h 999502"/>
              <a:gd name="connsiteX2" fmla="*/ 0 w 1129296"/>
              <a:gd name="connsiteY2" fmla="*/ 954303 h 999502"/>
              <a:gd name="connsiteX3" fmla="*/ 0 w 1129296"/>
              <a:gd name="connsiteY3" fmla="*/ 45211 h 999502"/>
              <a:gd name="connsiteX4" fmla="*/ 45199 w 1129296"/>
              <a:gd name="connsiteY4" fmla="*/ 0 h 999502"/>
              <a:gd name="connsiteX5" fmla="*/ 1084097 w 1129296"/>
              <a:gd name="connsiteY5" fmla="*/ 0 h 999502"/>
              <a:gd name="connsiteX6" fmla="*/ 1129296 w 1129296"/>
              <a:gd name="connsiteY6" fmla="*/ 45211 h 999502"/>
              <a:gd name="connsiteX7" fmla="*/ 1129296 w 1129296"/>
              <a:gd name="connsiteY7" fmla="*/ 954303 h 999502"/>
              <a:gd name="connsiteX8" fmla="*/ 1084097 w 1129296"/>
              <a:gd name="connsiteY8" fmla="*/ 999502 h 9995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129296" h="999502">
                <a:moveTo>
                  <a:pt x="1084097" y="999502"/>
                </a:moveTo>
                <a:lnTo>
                  <a:pt x="45199" y="999502"/>
                </a:lnTo>
                <a:cubicBezTo>
                  <a:pt x="20332" y="999502"/>
                  <a:pt x="0" y="979157"/>
                  <a:pt x="0" y="954303"/>
                </a:cubicBezTo>
                <a:lnTo>
                  <a:pt x="0" y="45211"/>
                </a:lnTo>
                <a:cubicBezTo>
                  <a:pt x="0" y="20345"/>
                  <a:pt x="20332" y="0"/>
                  <a:pt x="45199" y="0"/>
                </a:cubicBezTo>
                <a:lnTo>
                  <a:pt x="1084097" y="0"/>
                </a:lnTo>
                <a:cubicBezTo>
                  <a:pt x="1108964" y="0"/>
                  <a:pt x="1129296" y="20345"/>
                  <a:pt x="1129296" y="45211"/>
                </a:cubicBezTo>
                <a:lnTo>
                  <a:pt x="1129296" y="954303"/>
                </a:lnTo>
                <a:cubicBezTo>
                  <a:pt x="1129296" y="979157"/>
                  <a:pt x="1108964" y="999502"/>
                  <a:pt x="1084097" y="999502"/>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0343583" y="2052963"/>
            <a:ext cx="1075156" cy="951573"/>
          </a:xfrm>
          <a:custGeom>
            <a:avLst/>
            <a:gdLst>
              <a:gd name="connsiteX0" fmla="*/ 1029957 w 1075156"/>
              <a:gd name="connsiteY0" fmla="*/ 951572 h 951573"/>
              <a:gd name="connsiteX1" fmla="*/ 45198 w 1075156"/>
              <a:gd name="connsiteY1" fmla="*/ 951572 h 951573"/>
              <a:gd name="connsiteX2" fmla="*/ 0 w 1075156"/>
              <a:gd name="connsiteY2" fmla="*/ 906373 h 951573"/>
              <a:gd name="connsiteX3" fmla="*/ 0 w 1075156"/>
              <a:gd name="connsiteY3" fmla="*/ 45199 h 951573"/>
              <a:gd name="connsiteX4" fmla="*/ 45198 w 1075156"/>
              <a:gd name="connsiteY4" fmla="*/ 0 h 951573"/>
              <a:gd name="connsiteX5" fmla="*/ 1029957 w 1075156"/>
              <a:gd name="connsiteY5" fmla="*/ 0 h 951573"/>
              <a:gd name="connsiteX6" fmla="*/ 1075156 w 1075156"/>
              <a:gd name="connsiteY6" fmla="*/ 45199 h 951573"/>
              <a:gd name="connsiteX7" fmla="*/ 1075156 w 1075156"/>
              <a:gd name="connsiteY7" fmla="*/ 906373 h 951573"/>
              <a:gd name="connsiteX8" fmla="*/ 1029957 w 1075156"/>
              <a:gd name="connsiteY8" fmla="*/ 951572 h 9515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075156" h="951573">
                <a:moveTo>
                  <a:pt x="1029957" y="951572"/>
                </a:moveTo>
                <a:lnTo>
                  <a:pt x="45198" y="951572"/>
                </a:lnTo>
                <a:cubicBezTo>
                  <a:pt x="20345" y="951572"/>
                  <a:pt x="0" y="931227"/>
                  <a:pt x="0" y="906373"/>
                </a:cubicBezTo>
                <a:lnTo>
                  <a:pt x="0" y="45199"/>
                </a:lnTo>
                <a:cubicBezTo>
                  <a:pt x="0" y="20332"/>
                  <a:pt x="20345" y="0"/>
                  <a:pt x="45198" y="0"/>
                </a:cubicBezTo>
                <a:lnTo>
                  <a:pt x="1029957" y="0"/>
                </a:lnTo>
                <a:cubicBezTo>
                  <a:pt x="1054823" y="0"/>
                  <a:pt x="1075156" y="20332"/>
                  <a:pt x="1075156" y="45199"/>
                </a:cubicBezTo>
                <a:lnTo>
                  <a:pt x="1075156" y="906373"/>
                </a:lnTo>
                <a:cubicBezTo>
                  <a:pt x="1075156" y="931227"/>
                  <a:pt x="1054823" y="951572"/>
                  <a:pt x="1029957" y="951572"/>
                </a:cubicBezTo>
              </a:path>
            </a:pathLst>
          </a:custGeom>
          <a:solidFill>
            <a:srgbClr val="F1F6F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0414276" y="2038751"/>
            <a:ext cx="1211011" cy="933172"/>
          </a:xfrm>
          <a:custGeom>
            <a:avLst/>
            <a:gdLst>
              <a:gd name="connsiteX0" fmla="*/ 1192424 w 1211010"/>
              <a:gd name="connsiteY0" fmla="*/ 141847 h 933172"/>
              <a:gd name="connsiteX1" fmla="*/ 1078098 w 1211010"/>
              <a:gd name="connsiteY1" fmla="*/ 21185 h 933172"/>
              <a:gd name="connsiteX2" fmla="*/ 981679 w 1211010"/>
              <a:gd name="connsiteY2" fmla="*/ 18581 h 933172"/>
              <a:gd name="connsiteX3" fmla="*/ 459913 w 1211010"/>
              <a:gd name="connsiteY3" fmla="*/ 512929 h 933172"/>
              <a:gd name="connsiteX4" fmla="*/ 229078 w 1211010"/>
              <a:gd name="connsiteY4" fmla="*/ 294844 h 933172"/>
              <a:gd name="connsiteX5" fmla="*/ 132659 w 1211010"/>
              <a:gd name="connsiteY5" fmla="*/ 297588 h 933172"/>
              <a:gd name="connsiteX6" fmla="*/ 18512 w 1211010"/>
              <a:gd name="connsiteY6" fmla="*/ 418415 h 933172"/>
              <a:gd name="connsiteX7" fmla="*/ 21255 w 1211010"/>
              <a:gd name="connsiteY7" fmla="*/ 514834 h 933172"/>
              <a:gd name="connsiteX8" fmla="*/ 456382 w 1211010"/>
              <a:gd name="connsiteY8" fmla="*/ 933172 h 933172"/>
              <a:gd name="connsiteX9" fmla="*/ 1189820 w 1211010"/>
              <a:gd name="connsiteY9" fmla="*/ 238266 h 933172"/>
              <a:gd name="connsiteX10" fmla="*/ 1192424 w 1211010"/>
              <a:gd name="connsiteY10" fmla="*/ 141847 h 9331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211010" h="933172">
                <a:moveTo>
                  <a:pt x="1192424" y="141847"/>
                </a:moveTo>
                <a:lnTo>
                  <a:pt x="1078098" y="21185"/>
                </a:lnTo>
                <a:cubicBezTo>
                  <a:pt x="1052304" y="-6043"/>
                  <a:pt x="1008908" y="-7211"/>
                  <a:pt x="981679" y="18581"/>
                </a:cubicBezTo>
                <a:lnTo>
                  <a:pt x="459913" y="512929"/>
                </a:lnTo>
                <a:lnTo>
                  <a:pt x="229078" y="294844"/>
                </a:lnTo>
                <a:cubicBezTo>
                  <a:pt x="201810" y="269089"/>
                  <a:pt x="158427" y="270321"/>
                  <a:pt x="132659" y="297588"/>
                </a:cubicBezTo>
                <a:lnTo>
                  <a:pt x="18512" y="418415"/>
                </a:lnTo>
                <a:cubicBezTo>
                  <a:pt x="-7243" y="445682"/>
                  <a:pt x="-6012" y="489065"/>
                  <a:pt x="21255" y="514834"/>
                </a:cubicBezTo>
                <a:cubicBezTo>
                  <a:pt x="21255" y="514834"/>
                  <a:pt x="383497" y="864452"/>
                  <a:pt x="456382" y="933172"/>
                </a:cubicBezTo>
                <a:lnTo>
                  <a:pt x="1189820" y="238266"/>
                </a:lnTo>
                <a:cubicBezTo>
                  <a:pt x="1217048" y="212472"/>
                  <a:pt x="1218230" y="169076"/>
                  <a:pt x="1192424" y="141847"/>
                </a:cubicBez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0316507" y="3532056"/>
            <a:ext cx="1129296" cy="999503"/>
          </a:xfrm>
          <a:custGeom>
            <a:avLst/>
            <a:gdLst>
              <a:gd name="connsiteX0" fmla="*/ 1084097 w 1129296"/>
              <a:gd name="connsiteY0" fmla="*/ 999502 h 999502"/>
              <a:gd name="connsiteX1" fmla="*/ 45199 w 1129296"/>
              <a:gd name="connsiteY1" fmla="*/ 999502 h 999502"/>
              <a:gd name="connsiteX2" fmla="*/ 0 w 1129296"/>
              <a:gd name="connsiteY2" fmla="*/ 954303 h 999502"/>
              <a:gd name="connsiteX3" fmla="*/ 0 w 1129296"/>
              <a:gd name="connsiteY3" fmla="*/ 45211 h 999502"/>
              <a:gd name="connsiteX4" fmla="*/ 45199 w 1129296"/>
              <a:gd name="connsiteY4" fmla="*/ 0 h 999502"/>
              <a:gd name="connsiteX5" fmla="*/ 1084097 w 1129296"/>
              <a:gd name="connsiteY5" fmla="*/ 0 h 999502"/>
              <a:gd name="connsiteX6" fmla="*/ 1129296 w 1129296"/>
              <a:gd name="connsiteY6" fmla="*/ 45211 h 999502"/>
              <a:gd name="connsiteX7" fmla="*/ 1129296 w 1129296"/>
              <a:gd name="connsiteY7" fmla="*/ 954303 h 999502"/>
              <a:gd name="connsiteX8" fmla="*/ 1084097 w 1129296"/>
              <a:gd name="connsiteY8" fmla="*/ 999502 h 9995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129296" h="999502">
                <a:moveTo>
                  <a:pt x="1084097" y="999502"/>
                </a:moveTo>
                <a:lnTo>
                  <a:pt x="45199" y="999502"/>
                </a:lnTo>
                <a:cubicBezTo>
                  <a:pt x="20332" y="999502"/>
                  <a:pt x="0" y="979157"/>
                  <a:pt x="0" y="954303"/>
                </a:cubicBezTo>
                <a:lnTo>
                  <a:pt x="0" y="45211"/>
                </a:lnTo>
                <a:cubicBezTo>
                  <a:pt x="0" y="20345"/>
                  <a:pt x="20332" y="0"/>
                  <a:pt x="45199" y="0"/>
                </a:cubicBezTo>
                <a:lnTo>
                  <a:pt x="1084097" y="0"/>
                </a:lnTo>
                <a:cubicBezTo>
                  <a:pt x="1108964" y="0"/>
                  <a:pt x="1129296" y="20345"/>
                  <a:pt x="1129296" y="45211"/>
                </a:cubicBezTo>
                <a:lnTo>
                  <a:pt x="1129296" y="954303"/>
                </a:lnTo>
                <a:cubicBezTo>
                  <a:pt x="1129296" y="979157"/>
                  <a:pt x="1108964" y="999502"/>
                  <a:pt x="1084097" y="999502"/>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0343583" y="3556021"/>
            <a:ext cx="1075156" cy="951572"/>
          </a:xfrm>
          <a:custGeom>
            <a:avLst/>
            <a:gdLst>
              <a:gd name="connsiteX0" fmla="*/ 1029957 w 1075156"/>
              <a:gd name="connsiteY0" fmla="*/ 951572 h 951572"/>
              <a:gd name="connsiteX1" fmla="*/ 45198 w 1075156"/>
              <a:gd name="connsiteY1" fmla="*/ 951572 h 951572"/>
              <a:gd name="connsiteX2" fmla="*/ 0 w 1075156"/>
              <a:gd name="connsiteY2" fmla="*/ 906373 h 951572"/>
              <a:gd name="connsiteX3" fmla="*/ 0 w 1075156"/>
              <a:gd name="connsiteY3" fmla="*/ 45199 h 951572"/>
              <a:gd name="connsiteX4" fmla="*/ 45198 w 1075156"/>
              <a:gd name="connsiteY4" fmla="*/ 0 h 951572"/>
              <a:gd name="connsiteX5" fmla="*/ 1029957 w 1075156"/>
              <a:gd name="connsiteY5" fmla="*/ 0 h 951572"/>
              <a:gd name="connsiteX6" fmla="*/ 1075156 w 1075156"/>
              <a:gd name="connsiteY6" fmla="*/ 45199 h 951572"/>
              <a:gd name="connsiteX7" fmla="*/ 1075156 w 1075156"/>
              <a:gd name="connsiteY7" fmla="*/ 906373 h 951572"/>
              <a:gd name="connsiteX8" fmla="*/ 1029957 w 1075156"/>
              <a:gd name="connsiteY8" fmla="*/ 951572 h 9515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075156" h="951572">
                <a:moveTo>
                  <a:pt x="1029957" y="951572"/>
                </a:moveTo>
                <a:lnTo>
                  <a:pt x="45198" y="951572"/>
                </a:lnTo>
                <a:cubicBezTo>
                  <a:pt x="20345" y="951572"/>
                  <a:pt x="0" y="931227"/>
                  <a:pt x="0" y="906373"/>
                </a:cubicBezTo>
                <a:lnTo>
                  <a:pt x="0" y="45199"/>
                </a:lnTo>
                <a:cubicBezTo>
                  <a:pt x="0" y="20332"/>
                  <a:pt x="20345" y="0"/>
                  <a:pt x="45198" y="0"/>
                </a:cubicBezTo>
                <a:lnTo>
                  <a:pt x="1029957" y="0"/>
                </a:lnTo>
                <a:cubicBezTo>
                  <a:pt x="1054823" y="0"/>
                  <a:pt x="1075156" y="20332"/>
                  <a:pt x="1075156" y="45199"/>
                </a:cubicBezTo>
                <a:lnTo>
                  <a:pt x="1075156" y="906373"/>
                </a:lnTo>
                <a:cubicBezTo>
                  <a:pt x="1075156" y="931227"/>
                  <a:pt x="1054823" y="951572"/>
                  <a:pt x="1029957" y="951572"/>
                </a:cubicBezTo>
              </a:path>
            </a:pathLst>
          </a:custGeom>
          <a:solidFill>
            <a:srgbClr val="F1F6F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0414276" y="3541821"/>
            <a:ext cx="1211011" cy="933172"/>
          </a:xfrm>
          <a:custGeom>
            <a:avLst/>
            <a:gdLst>
              <a:gd name="connsiteX0" fmla="*/ 1192424 w 1211010"/>
              <a:gd name="connsiteY0" fmla="*/ 141847 h 933172"/>
              <a:gd name="connsiteX1" fmla="*/ 1078098 w 1211010"/>
              <a:gd name="connsiteY1" fmla="*/ 21185 h 933172"/>
              <a:gd name="connsiteX2" fmla="*/ 981679 w 1211010"/>
              <a:gd name="connsiteY2" fmla="*/ 18581 h 933172"/>
              <a:gd name="connsiteX3" fmla="*/ 459913 w 1211010"/>
              <a:gd name="connsiteY3" fmla="*/ 512929 h 933172"/>
              <a:gd name="connsiteX4" fmla="*/ 229078 w 1211010"/>
              <a:gd name="connsiteY4" fmla="*/ 294844 h 933172"/>
              <a:gd name="connsiteX5" fmla="*/ 132659 w 1211010"/>
              <a:gd name="connsiteY5" fmla="*/ 297587 h 933172"/>
              <a:gd name="connsiteX6" fmla="*/ 18512 w 1211010"/>
              <a:gd name="connsiteY6" fmla="*/ 418415 h 933172"/>
              <a:gd name="connsiteX7" fmla="*/ 21255 w 1211010"/>
              <a:gd name="connsiteY7" fmla="*/ 514834 h 933172"/>
              <a:gd name="connsiteX8" fmla="*/ 456382 w 1211010"/>
              <a:gd name="connsiteY8" fmla="*/ 933172 h 933172"/>
              <a:gd name="connsiteX9" fmla="*/ 1189820 w 1211010"/>
              <a:gd name="connsiteY9" fmla="*/ 238266 h 933172"/>
              <a:gd name="connsiteX10" fmla="*/ 1192424 w 1211010"/>
              <a:gd name="connsiteY10" fmla="*/ 141847 h 9331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211010" h="933172">
                <a:moveTo>
                  <a:pt x="1192424" y="141847"/>
                </a:moveTo>
                <a:lnTo>
                  <a:pt x="1078098" y="21185"/>
                </a:lnTo>
                <a:cubicBezTo>
                  <a:pt x="1052304" y="-6043"/>
                  <a:pt x="1008908" y="-7211"/>
                  <a:pt x="981679" y="18581"/>
                </a:cubicBezTo>
                <a:lnTo>
                  <a:pt x="459913" y="512929"/>
                </a:lnTo>
                <a:lnTo>
                  <a:pt x="229078" y="294844"/>
                </a:lnTo>
                <a:cubicBezTo>
                  <a:pt x="201810" y="269089"/>
                  <a:pt x="158427" y="270320"/>
                  <a:pt x="132659" y="297587"/>
                </a:cubicBezTo>
                <a:lnTo>
                  <a:pt x="18512" y="418415"/>
                </a:lnTo>
                <a:cubicBezTo>
                  <a:pt x="-7243" y="445682"/>
                  <a:pt x="-6012" y="489066"/>
                  <a:pt x="21255" y="514834"/>
                </a:cubicBezTo>
                <a:cubicBezTo>
                  <a:pt x="21255" y="514834"/>
                  <a:pt x="383497" y="864452"/>
                  <a:pt x="456382" y="933172"/>
                </a:cubicBezTo>
                <a:lnTo>
                  <a:pt x="1189820" y="238266"/>
                </a:lnTo>
                <a:cubicBezTo>
                  <a:pt x="1217048" y="212472"/>
                  <a:pt x="1218230" y="169076"/>
                  <a:pt x="1192424" y="141847"/>
                </a:cubicBez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10316507" y="5035120"/>
            <a:ext cx="1129296" cy="999503"/>
          </a:xfrm>
          <a:custGeom>
            <a:avLst/>
            <a:gdLst>
              <a:gd name="connsiteX0" fmla="*/ 1084097 w 1129296"/>
              <a:gd name="connsiteY0" fmla="*/ 999502 h 999502"/>
              <a:gd name="connsiteX1" fmla="*/ 45199 w 1129296"/>
              <a:gd name="connsiteY1" fmla="*/ 999502 h 999502"/>
              <a:gd name="connsiteX2" fmla="*/ 0 w 1129296"/>
              <a:gd name="connsiteY2" fmla="*/ 954303 h 999502"/>
              <a:gd name="connsiteX3" fmla="*/ 0 w 1129296"/>
              <a:gd name="connsiteY3" fmla="*/ 45211 h 999502"/>
              <a:gd name="connsiteX4" fmla="*/ 45199 w 1129296"/>
              <a:gd name="connsiteY4" fmla="*/ 0 h 999502"/>
              <a:gd name="connsiteX5" fmla="*/ 1084097 w 1129296"/>
              <a:gd name="connsiteY5" fmla="*/ 0 h 999502"/>
              <a:gd name="connsiteX6" fmla="*/ 1129296 w 1129296"/>
              <a:gd name="connsiteY6" fmla="*/ 45211 h 999502"/>
              <a:gd name="connsiteX7" fmla="*/ 1129296 w 1129296"/>
              <a:gd name="connsiteY7" fmla="*/ 954303 h 999502"/>
              <a:gd name="connsiteX8" fmla="*/ 1084097 w 1129296"/>
              <a:gd name="connsiteY8" fmla="*/ 999502 h 9995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129296" h="999502">
                <a:moveTo>
                  <a:pt x="1084097" y="999502"/>
                </a:moveTo>
                <a:lnTo>
                  <a:pt x="45199" y="999502"/>
                </a:lnTo>
                <a:cubicBezTo>
                  <a:pt x="20332" y="999502"/>
                  <a:pt x="0" y="979157"/>
                  <a:pt x="0" y="954303"/>
                </a:cubicBezTo>
                <a:lnTo>
                  <a:pt x="0" y="45211"/>
                </a:lnTo>
                <a:cubicBezTo>
                  <a:pt x="0" y="20345"/>
                  <a:pt x="20332" y="0"/>
                  <a:pt x="45199" y="0"/>
                </a:cubicBezTo>
                <a:lnTo>
                  <a:pt x="1084097" y="0"/>
                </a:lnTo>
                <a:cubicBezTo>
                  <a:pt x="1108964" y="0"/>
                  <a:pt x="1129296" y="20345"/>
                  <a:pt x="1129296" y="45211"/>
                </a:cubicBezTo>
                <a:lnTo>
                  <a:pt x="1129296" y="954303"/>
                </a:lnTo>
                <a:cubicBezTo>
                  <a:pt x="1129296" y="979157"/>
                  <a:pt x="1108964" y="999502"/>
                  <a:pt x="1084097" y="999502"/>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0343583" y="5059088"/>
            <a:ext cx="1075156" cy="951572"/>
          </a:xfrm>
          <a:custGeom>
            <a:avLst/>
            <a:gdLst>
              <a:gd name="connsiteX0" fmla="*/ 1029957 w 1075156"/>
              <a:gd name="connsiteY0" fmla="*/ 951572 h 951572"/>
              <a:gd name="connsiteX1" fmla="*/ 45198 w 1075156"/>
              <a:gd name="connsiteY1" fmla="*/ 951572 h 951572"/>
              <a:gd name="connsiteX2" fmla="*/ 0 w 1075156"/>
              <a:gd name="connsiteY2" fmla="*/ 906373 h 951572"/>
              <a:gd name="connsiteX3" fmla="*/ 0 w 1075156"/>
              <a:gd name="connsiteY3" fmla="*/ 45199 h 951572"/>
              <a:gd name="connsiteX4" fmla="*/ 45198 w 1075156"/>
              <a:gd name="connsiteY4" fmla="*/ 0 h 951572"/>
              <a:gd name="connsiteX5" fmla="*/ 1029957 w 1075156"/>
              <a:gd name="connsiteY5" fmla="*/ 0 h 951572"/>
              <a:gd name="connsiteX6" fmla="*/ 1075156 w 1075156"/>
              <a:gd name="connsiteY6" fmla="*/ 45199 h 951572"/>
              <a:gd name="connsiteX7" fmla="*/ 1075156 w 1075156"/>
              <a:gd name="connsiteY7" fmla="*/ 906373 h 951572"/>
              <a:gd name="connsiteX8" fmla="*/ 1029957 w 1075156"/>
              <a:gd name="connsiteY8" fmla="*/ 951572 h 9515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075156" h="951572">
                <a:moveTo>
                  <a:pt x="1029957" y="951572"/>
                </a:moveTo>
                <a:lnTo>
                  <a:pt x="45198" y="951572"/>
                </a:lnTo>
                <a:cubicBezTo>
                  <a:pt x="20345" y="951572"/>
                  <a:pt x="0" y="931227"/>
                  <a:pt x="0" y="906373"/>
                </a:cubicBezTo>
                <a:lnTo>
                  <a:pt x="0" y="45199"/>
                </a:lnTo>
                <a:cubicBezTo>
                  <a:pt x="0" y="20332"/>
                  <a:pt x="20345" y="0"/>
                  <a:pt x="45198" y="0"/>
                </a:cubicBezTo>
                <a:lnTo>
                  <a:pt x="1029957" y="0"/>
                </a:lnTo>
                <a:cubicBezTo>
                  <a:pt x="1054823" y="0"/>
                  <a:pt x="1075156" y="20332"/>
                  <a:pt x="1075156" y="45199"/>
                </a:cubicBezTo>
                <a:lnTo>
                  <a:pt x="1075156" y="906373"/>
                </a:lnTo>
                <a:cubicBezTo>
                  <a:pt x="1075156" y="931227"/>
                  <a:pt x="1054823" y="951572"/>
                  <a:pt x="1029957" y="951572"/>
                </a:cubicBezTo>
              </a:path>
            </a:pathLst>
          </a:custGeom>
          <a:solidFill>
            <a:srgbClr val="F1F6F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0414276" y="5044879"/>
            <a:ext cx="1211011" cy="933172"/>
          </a:xfrm>
          <a:custGeom>
            <a:avLst/>
            <a:gdLst>
              <a:gd name="connsiteX0" fmla="*/ 1192424 w 1211010"/>
              <a:gd name="connsiteY0" fmla="*/ 141847 h 933172"/>
              <a:gd name="connsiteX1" fmla="*/ 1078098 w 1211010"/>
              <a:gd name="connsiteY1" fmla="*/ 21185 h 933172"/>
              <a:gd name="connsiteX2" fmla="*/ 981679 w 1211010"/>
              <a:gd name="connsiteY2" fmla="*/ 18581 h 933172"/>
              <a:gd name="connsiteX3" fmla="*/ 459913 w 1211010"/>
              <a:gd name="connsiteY3" fmla="*/ 512929 h 933172"/>
              <a:gd name="connsiteX4" fmla="*/ 229078 w 1211010"/>
              <a:gd name="connsiteY4" fmla="*/ 294844 h 933172"/>
              <a:gd name="connsiteX5" fmla="*/ 132659 w 1211010"/>
              <a:gd name="connsiteY5" fmla="*/ 297588 h 933172"/>
              <a:gd name="connsiteX6" fmla="*/ 18512 w 1211010"/>
              <a:gd name="connsiteY6" fmla="*/ 418415 h 933172"/>
              <a:gd name="connsiteX7" fmla="*/ 21255 w 1211010"/>
              <a:gd name="connsiteY7" fmla="*/ 514834 h 933172"/>
              <a:gd name="connsiteX8" fmla="*/ 456382 w 1211010"/>
              <a:gd name="connsiteY8" fmla="*/ 933172 h 933172"/>
              <a:gd name="connsiteX9" fmla="*/ 1189820 w 1211010"/>
              <a:gd name="connsiteY9" fmla="*/ 238266 h 933172"/>
              <a:gd name="connsiteX10" fmla="*/ 1192424 w 1211010"/>
              <a:gd name="connsiteY10" fmla="*/ 141847 h 9331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211010" h="933172">
                <a:moveTo>
                  <a:pt x="1192424" y="141847"/>
                </a:moveTo>
                <a:lnTo>
                  <a:pt x="1078098" y="21185"/>
                </a:lnTo>
                <a:cubicBezTo>
                  <a:pt x="1052304" y="-6043"/>
                  <a:pt x="1008908" y="-7211"/>
                  <a:pt x="981679" y="18581"/>
                </a:cubicBezTo>
                <a:lnTo>
                  <a:pt x="459913" y="512929"/>
                </a:lnTo>
                <a:lnTo>
                  <a:pt x="229078" y="294844"/>
                </a:lnTo>
                <a:cubicBezTo>
                  <a:pt x="201810" y="269089"/>
                  <a:pt x="158427" y="270321"/>
                  <a:pt x="132659" y="297588"/>
                </a:cubicBezTo>
                <a:lnTo>
                  <a:pt x="18512" y="418415"/>
                </a:lnTo>
                <a:cubicBezTo>
                  <a:pt x="-7243" y="445682"/>
                  <a:pt x="-6012" y="489065"/>
                  <a:pt x="21255" y="514834"/>
                </a:cubicBezTo>
                <a:cubicBezTo>
                  <a:pt x="21255" y="514834"/>
                  <a:pt x="383497" y="864452"/>
                  <a:pt x="456382" y="933172"/>
                </a:cubicBezTo>
                <a:lnTo>
                  <a:pt x="1189820" y="238266"/>
                </a:lnTo>
                <a:cubicBezTo>
                  <a:pt x="1217048" y="212472"/>
                  <a:pt x="1218230" y="169076"/>
                  <a:pt x="1192424" y="141847"/>
                </a:cubicBez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2"/>
          <p:cNvGraphicFramePr/>
          <p:nvPr/>
        </p:nvGraphicFramePr>
        <p:xfrm>
          <a:off x="1611339" y="921300"/>
          <a:ext cx="8928991" cy="5388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reeform 3"/>
          <p:cNvSpPr/>
          <p:nvPr/>
        </p:nvSpPr>
        <p:spPr>
          <a:xfrm>
            <a:off x="0" y="658368"/>
            <a:ext cx="334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7347"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140" y="658707"/>
            <a:ext cx="249089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外出与返回</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73011"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社会工程</a:t>
            </a:r>
          </a:p>
        </p:txBody>
      </p:sp>
      <p:sp>
        <p:nvSpPr>
          <p:cNvPr id="15" name="标题 2"/>
          <p:cNvSpPr txBox="1">
            <a:spLocks noChangeArrowheads="1"/>
          </p:cNvSpPr>
          <p:nvPr/>
        </p:nvSpPr>
        <p:spPr>
          <a:xfrm>
            <a:off x="4170035" y="938224"/>
            <a:ext cx="3385997" cy="6572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无孔不入的社会工程学</a:t>
            </a:r>
          </a:p>
        </p:txBody>
      </p:sp>
      <p:sp>
        <p:nvSpPr>
          <p:cNvPr id="17" name="矩形 14"/>
          <p:cNvSpPr/>
          <p:nvPr/>
        </p:nvSpPr>
        <p:spPr bwMode="auto">
          <a:xfrm>
            <a:off x="5231904" y="2324288"/>
            <a:ext cx="5287743" cy="3414919"/>
          </a:xfrm>
          <a:prstGeom prst="rect">
            <a:avLst/>
          </a:prstGeom>
          <a:noFill/>
          <a:ln w="9525" cap="flat" cmpd="sng" algn="ctr">
            <a:noFill/>
            <a:prstDash val="solid"/>
            <a:round/>
            <a:headEnd type="none" w="med" len="med"/>
            <a:tailEnd type="none" w="med" len="med"/>
          </a:ln>
          <a:effectLst/>
        </p:spPr>
        <p:txBody>
          <a:bodyPr lIns="81632" tIns="40816" rIns="81632" bIns="40816" anchor="ctr"/>
          <a:lstStyle/>
          <a:p>
            <a:pPr>
              <a:lnSpc>
                <a:spcPct val="150000"/>
              </a:lnSpc>
              <a:defRPr/>
            </a:pPr>
            <a:r>
              <a:rPr lang="zh-CN" altLang="en-US" sz="2000" dirty="0">
                <a:solidFill>
                  <a:schemeClr val="bg1"/>
                </a:solidFill>
                <a:latin typeface="微软雅黑 Light" panose="020B0502040204020203" pitchFamily="34" charset="-122"/>
                <a:ea typeface="微软雅黑 Light" panose="020B0502040204020203" pitchFamily="34" charset="-122"/>
              </a:rPr>
              <a:t>       通过对受害者</a:t>
            </a:r>
            <a:r>
              <a:rPr lang="en-US" altLang="zh-CN" sz="2000"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本能反应、好奇心、信任、贪婪等心理弱点</a:t>
            </a:r>
            <a:r>
              <a:rPr lang="zh-CN" altLang="en-US" sz="2000" dirty="0">
                <a:solidFill>
                  <a:schemeClr val="bg1"/>
                </a:solidFill>
                <a:latin typeface="微软雅黑 Light" panose="020B0502040204020203" pitchFamily="34" charset="-122"/>
                <a:ea typeface="微软雅黑 Light" panose="020B0502040204020203" pitchFamily="34" charset="-122"/>
              </a:rPr>
              <a:t>进行如欺骗和伤害等攻击手段。</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defRPr/>
            </a:pPr>
            <a:r>
              <a:rPr lang="zh-CN" altLang="en-US" sz="2000" dirty="0">
                <a:solidFill>
                  <a:schemeClr val="bg1"/>
                </a:solidFill>
                <a:latin typeface="微软雅黑 Light" panose="020B0502040204020203" pitchFamily="34" charset="-122"/>
                <a:ea typeface="微软雅黑 Light" panose="020B0502040204020203" pitchFamily="34" charset="-122"/>
              </a:rPr>
              <a:t>        在信息安全这个链条中，人的因素是最薄弱的一环节。社会工程就是利用人的薄弱点，通过欺骗手段而入侵计算机系统的一种攻击方法。</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defRPr/>
            </a:pPr>
            <a:r>
              <a:rPr lang="zh-CN" altLang="en-US" sz="2000" dirty="0">
                <a:solidFill>
                  <a:schemeClr val="bg1"/>
                </a:solidFill>
                <a:latin typeface="微软雅黑 Light" panose="020B0502040204020203" pitchFamily="34" charset="-122"/>
                <a:ea typeface="微软雅黑 Light" panose="020B0502040204020203" pitchFamily="34" charset="-122"/>
              </a:rPr>
              <a:t>       攻击方式主要包括三个方面</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a:lnSpc>
                <a:spcPct val="150000"/>
              </a:lnSpc>
              <a:defRPr/>
            </a:pPr>
            <a:endParaRPr lang="zh-CN" altLang="en-US" sz="2100" dirty="0">
              <a:solidFill>
                <a:schemeClr val="bg1"/>
              </a:solidFill>
              <a:latin typeface="微软雅黑 Light" panose="020B0502040204020203" pitchFamily="34" charset="-122"/>
              <a:ea typeface="微软雅黑 Light" panose="020B0502040204020203" pitchFamily="34" charset="-122"/>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41" y="2162773"/>
            <a:ext cx="3719095" cy="375714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34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7347"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140" y="658707"/>
            <a:ext cx="249089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外出与返回</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73011"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社会工程</a:t>
            </a:r>
          </a:p>
        </p:txBody>
      </p:sp>
      <p:sp>
        <p:nvSpPr>
          <p:cNvPr id="12" name="Text Box 2"/>
          <p:cNvSpPr txBox="1"/>
          <p:nvPr/>
        </p:nvSpPr>
        <p:spPr>
          <a:xfrm>
            <a:off x="4906433" y="596900"/>
            <a:ext cx="3609340" cy="460375"/>
          </a:xfrm>
          <a:prstGeom prst="rect">
            <a:avLst/>
          </a:prstGeom>
          <a:noFill/>
          <a:ln w="9525">
            <a:noFill/>
          </a:ln>
        </p:spPr>
        <p:txBody>
          <a:bodyPr wrap="square" anchor="t">
            <a:spAutoFit/>
          </a:bodyPr>
          <a:lstStyle/>
          <a:p>
            <a:pPr eaLnBrk="0" hangingPunct="0"/>
            <a:r>
              <a:rPr lang="zh-CN" altLang="en-US" sz="2400" b="1" dirty="0">
                <a:solidFill>
                  <a:schemeClr val="bg1"/>
                </a:solidFill>
                <a:latin typeface="Arial" panose="020B0604020202020204" pitchFamily="34" charset="0"/>
                <a:ea typeface="宋体" panose="02010600030101010101" pitchFamily="2" charset="-122"/>
              </a:rPr>
              <a:t>社会工程学的一些描述</a:t>
            </a:r>
          </a:p>
        </p:txBody>
      </p:sp>
      <p:sp>
        <p:nvSpPr>
          <p:cNvPr id="13" name="Text Box 3"/>
          <p:cNvSpPr txBox="1"/>
          <p:nvPr/>
        </p:nvSpPr>
        <p:spPr>
          <a:xfrm>
            <a:off x="1797473" y="1783927"/>
            <a:ext cx="10207413" cy="4974590"/>
          </a:xfrm>
          <a:prstGeom prst="rect">
            <a:avLst/>
          </a:prstGeom>
          <a:noFill/>
          <a:ln w="9525">
            <a:noFill/>
          </a:ln>
        </p:spPr>
        <p:txBody>
          <a:bodyPr wrap="square" anchor="t">
            <a:spAutoFit/>
          </a:bodyPr>
          <a:lstStyle/>
          <a:p>
            <a:pPr eaLnBrk="0" hangingPunct="0"/>
            <a:r>
              <a:rPr lang="zh-CN" altLang="en-US" sz="1865" dirty="0">
                <a:latin typeface="Arial" panose="020B0604020202020204" pitchFamily="34" charset="0"/>
                <a:ea typeface="宋体" panose="02010600030101010101" pitchFamily="2" charset="-122"/>
              </a:rPr>
              <a:t>      </a:t>
            </a:r>
            <a:r>
              <a:rPr lang="zh-CN" altLang="en-US" sz="1865" dirty="0">
                <a:solidFill>
                  <a:schemeClr val="bg1"/>
                </a:solidFill>
                <a:latin typeface="Arial" panose="020B0604020202020204" pitchFamily="34" charset="0"/>
                <a:ea typeface="宋体" panose="02010600030101010101" pitchFamily="2" charset="-122"/>
              </a:rPr>
              <a:t> 一种通过对目标人</a:t>
            </a:r>
            <a:r>
              <a:rPr lang="zh-CN" altLang="en-US" sz="1865" dirty="0">
                <a:solidFill>
                  <a:srgbClr val="FF0000"/>
                </a:solidFill>
                <a:latin typeface="Arial" panose="020B0604020202020204" pitchFamily="34" charset="0"/>
                <a:ea typeface="宋体" panose="02010600030101010101" pitchFamily="2" charset="-122"/>
              </a:rPr>
              <a:t>心理弱点、本能反应、好奇心、信任、贪婪</a:t>
            </a:r>
            <a:r>
              <a:rPr lang="zh-CN" altLang="en-US" sz="1865" dirty="0">
                <a:solidFill>
                  <a:schemeClr val="bg1"/>
                </a:solidFill>
                <a:latin typeface="Arial" panose="020B0604020202020204" pitchFamily="34" charset="0"/>
                <a:ea typeface="宋体" panose="02010600030101010101" pitchFamily="2" charset="-122"/>
              </a:rPr>
              <a:t>等心理陷阱进行诸如欺骗、</a:t>
            </a:r>
          </a:p>
          <a:p>
            <a:pPr eaLnBrk="0" hangingPunct="0"/>
            <a:r>
              <a:rPr lang="zh-CN" altLang="en-US" sz="1865" dirty="0">
                <a:solidFill>
                  <a:schemeClr val="bg1"/>
                </a:solidFill>
                <a:latin typeface="Arial" panose="020B0604020202020204" pitchFamily="34" charset="0"/>
                <a:ea typeface="宋体" panose="02010600030101010101" pitchFamily="2" charset="-122"/>
              </a:rPr>
              <a:t>伤害等危害手段取得自身利益的手法</a:t>
            </a:r>
          </a:p>
          <a:p>
            <a:pPr eaLnBrk="0" hangingPunct="0"/>
            <a:r>
              <a:rPr lang="zh-CN" altLang="en-US" sz="1865" dirty="0">
                <a:solidFill>
                  <a:schemeClr val="bg1"/>
                </a:solidFill>
                <a:latin typeface="Arial" panose="020B0604020202020204" pitchFamily="34" charset="0"/>
                <a:ea typeface="宋体" panose="02010600030101010101" pitchFamily="2" charset="-122"/>
              </a:rPr>
              <a:t>       它并不能等同于一般的欺骗手法，社会工程学尤其复杂，即使自认为最警惕最小心的人，一样会被高明的社会工程学手段损害利益。</a:t>
            </a:r>
          </a:p>
          <a:p>
            <a:pPr eaLnBrk="0" hangingPunct="0"/>
            <a:r>
              <a:rPr lang="zh-CN" altLang="en-US" sz="1865" dirty="0">
                <a:solidFill>
                  <a:schemeClr val="bg1"/>
                </a:solidFill>
                <a:latin typeface="Arial" panose="020B0604020202020204" pitchFamily="34" charset="0"/>
                <a:ea typeface="宋体" panose="02010600030101010101" pitchFamily="2" charset="-122"/>
              </a:rPr>
              <a:t>       社会工程学陷阱就是通常以</a:t>
            </a:r>
            <a:r>
              <a:rPr lang="zh-CN" altLang="en-US" sz="1865" dirty="0">
                <a:solidFill>
                  <a:srgbClr val="FF0000"/>
                </a:solidFill>
                <a:latin typeface="Arial" panose="020B0604020202020204" pitchFamily="34" charset="0"/>
                <a:ea typeface="宋体" panose="02010600030101010101" pitchFamily="2" charset="-122"/>
              </a:rPr>
              <a:t>交谈、欺骗、假冒或口语</a:t>
            </a:r>
            <a:r>
              <a:rPr lang="zh-CN" altLang="en-US" sz="1865" dirty="0">
                <a:solidFill>
                  <a:schemeClr val="bg1"/>
                </a:solidFill>
                <a:latin typeface="Arial" panose="020B0604020202020204" pitchFamily="34" charset="0"/>
                <a:ea typeface="宋体" panose="02010600030101010101" pitchFamily="2" charset="-122"/>
              </a:rPr>
              <a:t>等方式，从</a:t>
            </a:r>
            <a:r>
              <a:rPr lang="zh-CN" altLang="en-US" sz="1865" dirty="0">
                <a:solidFill>
                  <a:srgbClr val="FF0000"/>
                </a:solidFill>
                <a:latin typeface="Arial" panose="020B0604020202020204" pitchFamily="34" charset="0"/>
                <a:ea typeface="宋体" panose="02010600030101010101" pitchFamily="2" charset="-122"/>
              </a:rPr>
              <a:t>合法用户</a:t>
            </a:r>
            <a:r>
              <a:rPr lang="zh-CN" altLang="en-US" sz="1865" dirty="0">
                <a:solidFill>
                  <a:schemeClr val="bg1"/>
                </a:solidFill>
                <a:latin typeface="Arial" panose="020B0604020202020204" pitchFamily="34" charset="0"/>
                <a:ea typeface="宋体" panose="02010600030101010101" pitchFamily="2" charset="-122"/>
              </a:rPr>
              <a:t>中套取用户系统的秘密,社会工程学需要搜集大量的信息针对对方的实际情况，进行心理战术的一种手法。</a:t>
            </a:r>
          </a:p>
          <a:p>
            <a:pPr eaLnBrk="0" hangingPunct="0"/>
            <a:r>
              <a:rPr lang="zh-CN" altLang="en-US" sz="1865" dirty="0">
                <a:solidFill>
                  <a:schemeClr val="bg1"/>
                </a:solidFill>
                <a:latin typeface="Arial" panose="020B0604020202020204" pitchFamily="34" charset="0"/>
                <a:ea typeface="宋体" panose="02010600030101010101" pitchFamily="2" charset="-122"/>
              </a:rPr>
              <a:t>      系统以及程序所带来的安全往往是可以避免的。而在人性以及心理的方面来说。社会工程学往往是一种利用人性脆弱点、贪婪等等的心理表现进行攻击，是</a:t>
            </a:r>
            <a:r>
              <a:rPr lang="zh-CN" altLang="en-US" sz="1865" dirty="0">
                <a:solidFill>
                  <a:srgbClr val="FF0000"/>
                </a:solidFill>
                <a:latin typeface="Arial" panose="020B0604020202020204" pitchFamily="34" charset="0"/>
                <a:ea typeface="宋体" panose="02010600030101010101" pitchFamily="2" charset="-122"/>
              </a:rPr>
              <a:t>防不胜防</a:t>
            </a:r>
            <a:r>
              <a:rPr lang="zh-CN" altLang="en-US" sz="1865" dirty="0">
                <a:solidFill>
                  <a:schemeClr val="bg1"/>
                </a:solidFill>
                <a:latin typeface="Arial" panose="020B0604020202020204" pitchFamily="34" charset="0"/>
                <a:ea typeface="宋体" panose="02010600030101010101" pitchFamily="2" charset="-122"/>
              </a:rPr>
              <a:t>的。</a:t>
            </a:r>
          </a:p>
          <a:p>
            <a:pPr eaLnBrk="0" hangingPunct="0"/>
            <a:r>
              <a:rPr lang="zh-CN" altLang="en-US" sz="1865" dirty="0">
                <a:solidFill>
                  <a:schemeClr val="bg1"/>
                </a:solidFill>
                <a:latin typeface="Arial" panose="020B0604020202020204" pitchFamily="34" charset="0"/>
                <a:ea typeface="宋体" panose="02010600030101010101" pitchFamily="2" charset="-122"/>
              </a:rPr>
              <a:t>       熟练的社会工程师都是擅长进行信息收集的身体力行者,很多表面上看起来一点用都没有的信息都会被这些人利用起来进行渗透。比如说一个</a:t>
            </a:r>
            <a:r>
              <a:rPr lang="zh-CN" altLang="en-US" sz="1865" dirty="0">
                <a:solidFill>
                  <a:srgbClr val="FF0000"/>
                </a:solidFill>
                <a:latin typeface="Arial" panose="020B0604020202020204" pitchFamily="34" charset="0"/>
                <a:ea typeface="宋体" panose="02010600030101010101" pitchFamily="2" charset="-122"/>
              </a:rPr>
              <a:t>电话号码</a:t>
            </a:r>
            <a:r>
              <a:rPr lang="zh-CN" altLang="en-US" sz="1865" dirty="0">
                <a:solidFill>
                  <a:schemeClr val="bg1"/>
                </a:solidFill>
                <a:latin typeface="Arial" panose="020B0604020202020204" pitchFamily="34" charset="0"/>
                <a:ea typeface="宋体" panose="02010600030101010101" pitchFamily="2" charset="-122"/>
              </a:rPr>
              <a:t>，一个人的</a:t>
            </a:r>
            <a:r>
              <a:rPr lang="zh-CN" altLang="en-US" sz="1865" dirty="0">
                <a:solidFill>
                  <a:srgbClr val="FF0000"/>
                </a:solidFill>
                <a:latin typeface="Arial" panose="020B0604020202020204" pitchFamily="34" charset="0"/>
                <a:ea typeface="宋体" panose="02010600030101010101" pitchFamily="2" charset="-122"/>
              </a:rPr>
              <a:t>名字</a:t>
            </a:r>
            <a:r>
              <a:rPr lang="zh-CN" altLang="en-US" sz="1865" dirty="0">
                <a:solidFill>
                  <a:schemeClr val="bg1"/>
                </a:solidFill>
                <a:latin typeface="Arial" panose="020B0604020202020204" pitchFamily="34" charset="0"/>
                <a:ea typeface="宋体" panose="02010600030101010101" pitchFamily="2" charset="-122"/>
              </a:rPr>
              <a:t>。或者</a:t>
            </a:r>
            <a:r>
              <a:rPr lang="zh-CN" altLang="en-US" sz="1865" dirty="0">
                <a:solidFill>
                  <a:srgbClr val="FF0000"/>
                </a:solidFill>
                <a:latin typeface="Arial" panose="020B0604020202020204" pitchFamily="34" charset="0"/>
                <a:ea typeface="宋体" panose="02010600030101010101" pitchFamily="2" charset="-122"/>
              </a:rPr>
              <a:t>工作的ID号码</a:t>
            </a:r>
            <a:r>
              <a:rPr lang="zh-CN" altLang="en-US" sz="1865" dirty="0">
                <a:solidFill>
                  <a:schemeClr val="bg1"/>
                </a:solidFill>
                <a:latin typeface="Arial" panose="020B0604020202020204" pitchFamily="34" charset="0"/>
                <a:ea typeface="宋体" panose="02010600030101010101" pitchFamily="2" charset="-122"/>
              </a:rPr>
              <a:t>，都可能会被社会工程师所利用。</a:t>
            </a:r>
          </a:p>
          <a:p>
            <a:pPr eaLnBrk="0" hangingPunct="0"/>
            <a:r>
              <a:rPr lang="zh-CN" altLang="en-US" sz="1865" dirty="0">
                <a:solidFill>
                  <a:schemeClr val="bg1"/>
                </a:solidFill>
                <a:latin typeface="Arial" panose="020B0604020202020204" pitchFamily="34" charset="0"/>
                <a:ea typeface="宋体" panose="02010600030101010101" pitchFamily="2" charset="-122"/>
              </a:rPr>
              <a:t>       社会工程学是一种黑客攻击方法，利用欺骗等手段骗取对方</a:t>
            </a:r>
            <a:r>
              <a:rPr lang="zh-CN" altLang="en-US" sz="1865" dirty="0">
                <a:solidFill>
                  <a:srgbClr val="FF0000"/>
                </a:solidFill>
                <a:latin typeface="Arial" panose="020B0604020202020204" pitchFamily="34" charset="0"/>
                <a:ea typeface="宋体" panose="02010600030101010101" pitchFamily="2" charset="-122"/>
              </a:rPr>
              <a:t>信任</a:t>
            </a:r>
            <a:r>
              <a:rPr lang="zh-CN" altLang="en-US" sz="1865" dirty="0">
                <a:solidFill>
                  <a:schemeClr val="bg1"/>
                </a:solidFill>
                <a:latin typeface="Arial" panose="020B0604020202020204" pitchFamily="34" charset="0"/>
                <a:ea typeface="宋体" panose="02010600030101010101" pitchFamily="2" charset="-122"/>
              </a:rPr>
              <a:t>，获取机密情报。国内的社会工程学通常和人肉搜索进行联系起来，但实际上人肉搜索并不等于社会工程学。总体上来说，社会工程学就是使人们顺从你的意愿、满足你的欲望的一门艺术与学问。</a:t>
            </a:r>
          </a:p>
          <a:p>
            <a:pPr eaLnBrk="0" hangingPunct="0"/>
            <a:r>
              <a:rPr lang="zh-CN" altLang="en-US" sz="1865" dirty="0">
                <a:solidFill>
                  <a:schemeClr val="bg1"/>
                </a:solidFill>
                <a:latin typeface="Arial" panose="020B0604020202020204" pitchFamily="34" charset="0"/>
                <a:ea typeface="宋体" panose="02010600030101010101" pitchFamily="2" charset="-122"/>
              </a:rPr>
              <a:t>       在需要套取到所需要的信息之前，社会工程学的实施者都必须：掌握大量的</a:t>
            </a:r>
            <a:r>
              <a:rPr lang="zh-CN" altLang="en-US" sz="1865" dirty="0">
                <a:solidFill>
                  <a:srgbClr val="FF0000"/>
                </a:solidFill>
                <a:latin typeface="Arial" panose="020B0604020202020204" pitchFamily="34" charset="0"/>
                <a:ea typeface="宋体" panose="02010600030101010101" pitchFamily="2" charset="-122"/>
              </a:rPr>
              <a:t>相关基础知识</a:t>
            </a:r>
            <a:r>
              <a:rPr lang="zh-CN" altLang="en-US" sz="1865" dirty="0">
                <a:solidFill>
                  <a:schemeClr val="bg1"/>
                </a:solidFill>
                <a:latin typeface="Arial" panose="020B0604020202020204" pitchFamily="34" charset="0"/>
                <a:ea typeface="宋体" panose="02010600030101010101" pitchFamily="2" charset="-122"/>
              </a:rPr>
              <a:t>、花时间去从事资料的</a:t>
            </a:r>
            <a:r>
              <a:rPr lang="zh-CN" altLang="en-US" sz="1865" dirty="0">
                <a:solidFill>
                  <a:srgbClr val="FF0000"/>
                </a:solidFill>
                <a:latin typeface="Arial" panose="020B0604020202020204" pitchFamily="34" charset="0"/>
                <a:ea typeface="宋体" panose="02010600030101010101" pitchFamily="2" charset="-122"/>
              </a:rPr>
              <a:t>收集</a:t>
            </a:r>
            <a:r>
              <a:rPr lang="zh-CN" altLang="en-US" sz="1865" dirty="0">
                <a:solidFill>
                  <a:schemeClr val="bg1"/>
                </a:solidFill>
                <a:latin typeface="Arial" panose="020B0604020202020204" pitchFamily="34" charset="0"/>
                <a:ea typeface="宋体" panose="02010600030101010101" pitchFamily="2" charset="-122"/>
              </a:rPr>
              <a:t>与进行必要的如交谈性质的</a:t>
            </a:r>
            <a:r>
              <a:rPr lang="zh-CN" altLang="en-US" sz="1865" dirty="0">
                <a:solidFill>
                  <a:srgbClr val="FF0000"/>
                </a:solidFill>
                <a:latin typeface="Arial" panose="020B0604020202020204" pitchFamily="34" charset="0"/>
                <a:ea typeface="宋体" panose="02010600030101010101" pitchFamily="2" charset="-122"/>
              </a:rPr>
              <a:t>沟通</a:t>
            </a:r>
            <a:r>
              <a:rPr lang="zh-CN" altLang="en-US" sz="1865" dirty="0">
                <a:solidFill>
                  <a:schemeClr val="bg1"/>
                </a:solidFill>
                <a:latin typeface="Arial" panose="020B0604020202020204" pitchFamily="34" charset="0"/>
                <a:ea typeface="宋体" panose="02010600030101010101" pitchFamily="2" charset="-122"/>
              </a:rPr>
              <a:t>行为。</a:t>
            </a:r>
          </a:p>
          <a:p>
            <a:pPr eaLnBrk="0" hangingPunct="0"/>
            <a:r>
              <a:rPr lang="zh-CN" altLang="en-US" sz="1865" dirty="0">
                <a:solidFill>
                  <a:schemeClr val="bg1"/>
                </a:solidFill>
                <a:latin typeface="Arial" panose="020B0604020202020204" pitchFamily="34" charset="0"/>
                <a:ea typeface="宋体" panose="02010600030101010101" pitchFamily="2" charset="-122"/>
              </a:rPr>
              <a:t>      </a:t>
            </a:r>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34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7347"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140" y="658707"/>
            <a:ext cx="249089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外出与返回</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73011"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社会工程</a:t>
            </a:r>
          </a:p>
        </p:txBody>
      </p:sp>
      <p:sp>
        <p:nvSpPr>
          <p:cNvPr id="12" name="Text Box 2"/>
          <p:cNvSpPr txBox="1"/>
          <p:nvPr/>
        </p:nvSpPr>
        <p:spPr>
          <a:xfrm>
            <a:off x="5057140" y="596900"/>
            <a:ext cx="3609340" cy="460375"/>
          </a:xfrm>
          <a:prstGeom prst="rect">
            <a:avLst/>
          </a:prstGeom>
          <a:noFill/>
          <a:ln w="9525">
            <a:noFill/>
          </a:ln>
        </p:spPr>
        <p:txBody>
          <a:bodyPr wrap="square" anchor="t">
            <a:spAutoFit/>
          </a:bodyPr>
          <a:lstStyle/>
          <a:p>
            <a:pPr eaLnBrk="0" hangingPunct="0"/>
            <a:r>
              <a:rPr lang="zh-CN" altLang="en-US" sz="2400" b="1" dirty="0">
                <a:solidFill>
                  <a:schemeClr val="bg1"/>
                </a:solidFill>
                <a:latin typeface="Arial" panose="020B0604020202020204" pitchFamily="34" charset="0"/>
                <a:ea typeface="宋体" panose="02010600030101010101" pitchFamily="2" charset="-122"/>
              </a:rPr>
              <a:t>社会工程学的一些利用</a:t>
            </a:r>
          </a:p>
        </p:txBody>
      </p:sp>
      <p:pic>
        <p:nvPicPr>
          <p:cNvPr id="9" name="Picture 5"/>
          <p:cNvPicPr>
            <a:picLocks noChangeAspect="1"/>
          </p:cNvPicPr>
          <p:nvPr/>
        </p:nvPicPr>
        <p:blipFill>
          <a:blip r:embed="rId2"/>
          <a:stretch>
            <a:fillRect/>
          </a:stretch>
        </p:blipFill>
        <p:spPr>
          <a:xfrm>
            <a:off x="6564207" y="1456267"/>
            <a:ext cx="2926080" cy="5323840"/>
          </a:xfrm>
          <a:prstGeom prst="rect">
            <a:avLst/>
          </a:prstGeom>
          <a:noFill/>
          <a:ln w="9525">
            <a:noFill/>
          </a:ln>
        </p:spPr>
      </p:pic>
      <p:pic>
        <p:nvPicPr>
          <p:cNvPr id="10" name="图片 9"/>
          <p:cNvPicPr>
            <a:picLocks noChangeAspect="1"/>
          </p:cNvPicPr>
          <p:nvPr/>
        </p:nvPicPr>
        <p:blipFill>
          <a:blip r:embed="rId3"/>
          <a:stretch>
            <a:fillRect/>
          </a:stretch>
        </p:blipFill>
        <p:spPr>
          <a:xfrm>
            <a:off x="1039707" y="1812713"/>
            <a:ext cx="2937087" cy="4967393"/>
          </a:xfrm>
          <a:prstGeom prst="rect">
            <a:avLst/>
          </a:prstGeom>
          <a:noFill/>
          <a:ln w="9525">
            <a:noFill/>
          </a:ln>
        </p:spPr>
      </p:pic>
      <p:pic>
        <p:nvPicPr>
          <p:cNvPr id="14" name="Picture 7"/>
          <p:cNvPicPr>
            <a:picLocks noChangeAspect="1"/>
          </p:cNvPicPr>
          <p:nvPr/>
        </p:nvPicPr>
        <p:blipFill>
          <a:blip r:embed="rId4"/>
          <a:stretch>
            <a:fillRect/>
          </a:stretch>
        </p:blipFill>
        <p:spPr>
          <a:xfrm>
            <a:off x="4317153" y="1766659"/>
            <a:ext cx="6835140" cy="5298440"/>
          </a:xfrm>
          <a:prstGeom prst="rect">
            <a:avLst/>
          </a:prstGeom>
          <a:noFill/>
          <a:ln w="9525">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34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7347"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140" y="658707"/>
            <a:ext cx="249089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外出与返回</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73011"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社会工程</a:t>
            </a:r>
          </a:p>
        </p:txBody>
      </p:sp>
      <p:pic>
        <p:nvPicPr>
          <p:cNvPr id="16" name="Picture 2"/>
          <p:cNvPicPr>
            <a:picLocks noChangeAspect="1"/>
          </p:cNvPicPr>
          <p:nvPr/>
        </p:nvPicPr>
        <p:blipFill>
          <a:blip r:embed="rId2"/>
          <a:stretch>
            <a:fillRect/>
          </a:stretch>
        </p:blipFill>
        <p:spPr>
          <a:xfrm>
            <a:off x="5196840" y="4677833"/>
            <a:ext cx="3165687" cy="1722967"/>
          </a:xfrm>
          <a:prstGeom prst="rect">
            <a:avLst/>
          </a:prstGeom>
          <a:noFill/>
          <a:ln w="9525">
            <a:noFill/>
          </a:ln>
        </p:spPr>
      </p:pic>
      <p:pic>
        <p:nvPicPr>
          <p:cNvPr id="18" name="Picture 3"/>
          <p:cNvPicPr>
            <a:picLocks noChangeAspect="1"/>
          </p:cNvPicPr>
          <p:nvPr/>
        </p:nvPicPr>
        <p:blipFill>
          <a:blip r:embed="rId3"/>
          <a:stretch>
            <a:fillRect/>
          </a:stretch>
        </p:blipFill>
        <p:spPr>
          <a:xfrm>
            <a:off x="4774353" y="1711113"/>
            <a:ext cx="2961640" cy="1734820"/>
          </a:xfrm>
          <a:prstGeom prst="rect">
            <a:avLst/>
          </a:prstGeom>
          <a:noFill/>
          <a:ln w="9525">
            <a:noFill/>
          </a:ln>
        </p:spPr>
      </p:pic>
      <p:pic>
        <p:nvPicPr>
          <p:cNvPr id="20" name="Picture 4"/>
          <p:cNvPicPr>
            <a:picLocks noChangeAspect="1"/>
          </p:cNvPicPr>
          <p:nvPr/>
        </p:nvPicPr>
        <p:blipFill>
          <a:blip r:embed="rId4"/>
          <a:stretch>
            <a:fillRect/>
          </a:stretch>
        </p:blipFill>
        <p:spPr>
          <a:xfrm>
            <a:off x="8362527" y="4103793"/>
            <a:ext cx="1374987" cy="2297007"/>
          </a:xfrm>
          <a:prstGeom prst="rect">
            <a:avLst/>
          </a:prstGeom>
          <a:noFill/>
          <a:ln w="9525">
            <a:noFill/>
          </a:ln>
        </p:spPr>
      </p:pic>
      <p:pic>
        <p:nvPicPr>
          <p:cNvPr id="23" name="Picture 7"/>
          <p:cNvPicPr>
            <a:picLocks noChangeAspect="1"/>
          </p:cNvPicPr>
          <p:nvPr/>
        </p:nvPicPr>
        <p:blipFill>
          <a:blip r:embed="rId5"/>
          <a:stretch>
            <a:fillRect/>
          </a:stretch>
        </p:blipFill>
        <p:spPr>
          <a:xfrm>
            <a:off x="5163820" y="3445933"/>
            <a:ext cx="2183553" cy="1231900"/>
          </a:xfrm>
          <a:prstGeom prst="rect">
            <a:avLst/>
          </a:prstGeom>
          <a:noFill/>
          <a:ln w="9525">
            <a:noFill/>
          </a:ln>
        </p:spPr>
      </p:pic>
      <p:sp>
        <p:nvSpPr>
          <p:cNvPr id="24" name="TextBox 1"/>
          <p:cNvSpPr txBox="1"/>
          <p:nvPr/>
        </p:nvSpPr>
        <p:spPr>
          <a:xfrm>
            <a:off x="8997527" y="1711113"/>
            <a:ext cx="2352040" cy="460375"/>
          </a:xfrm>
          <a:prstGeom prst="rect">
            <a:avLst/>
          </a:prstGeom>
          <a:noFill/>
          <a:ln w="9525">
            <a:noFill/>
          </a:ln>
        </p:spPr>
        <p:txBody>
          <a:bodyPr wrap="square">
            <a:spAutoFit/>
          </a:bodyPr>
          <a:lstStyle/>
          <a:p>
            <a:r>
              <a:rPr lang="en-US" altLang="zh-CN" sz="2400" dirty="0">
                <a:latin typeface="Arial" panose="020B0604020202020204" pitchFamily="34" charset="0"/>
              </a:rPr>
              <a:t>&lt;&lt;</a:t>
            </a:r>
            <a:r>
              <a:rPr lang="zh-CN" altLang="en-US" sz="2400" b="1" dirty="0">
                <a:solidFill>
                  <a:srgbClr val="FFFF00"/>
                </a:solidFill>
                <a:latin typeface="Arial" panose="020B0604020202020204" pitchFamily="34" charset="0"/>
              </a:rPr>
              <a:t>逍遥法外</a:t>
            </a:r>
            <a:r>
              <a:rPr lang="en-US" altLang="zh-CN" sz="2400" dirty="0">
                <a:latin typeface="Arial" panose="020B0604020202020204" pitchFamily="34" charset="0"/>
              </a:rPr>
              <a:t>&gt;&gt;</a:t>
            </a:r>
            <a:endParaRPr lang="zh-CN" altLang="en-US" sz="2400" dirty="0">
              <a:latin typeface="Arial" panose="020B0604020202020204" pitchFamily="34" charset="0"/>
            </a:endParaRPr>
          </a:p>
        </p:txBody>
      </p:sp>
      <p:pic>
        <p:nvPicPr>
          <p:cNvPr id="25" name="Picture 5"/>
          <p:cNvPicPr>
            <a:picLocks noChangeAspect="1"/>
          </p:cNvPicPr>
          <p:nvPr/>
        </p:nvPicPr>
        <p:blipFill>
          <a:blip r:embed="rId6"/>
          <a:stretch>
            <a:fillRect/>
          </a:stretch>
        </p:blipFill>
        <p:spPr>
          <a:xfrm>
            <a:off x="754380" y="1699260"/>
            <a:ext cx="4019973" cy="2258060"/>
          </a:xfrm>
          <a:prstGeom prst="rect">
            <a:avLst/>
          </a:prstGeom>
          <a:noFill/>
          <a:ln w="9525">
            <a:noFill/>
          </a:ln>
        </p:spPr>
      </p:pic>
      <p:pic>
        <p:nvPicPr>
          <p:cNvPr id="26" name="Picture 6"/>
          <p:cNvPicPr>
            <a:picLocks noChangeAspect="1"/>
          </p:cNvPicPr>
          <p:nvPr/>
        </p:nvPicPr>
        <p:blipFill>
          <a:blip r:embed="rId7"/>
          <a:stretch>
            <a:fillRect/>
          </a:stretch>
        </p:blipFill>
        <p:spPr>
          <a:xfrm>
            <a:off x="754380" y="3814233"/>
            <a:ext cx="4408593" cy="2476500"/>
          </a:xfrm>
          <a:prstGeom prst="rect">
            <a:avLst/>
          </a:prstGeom>
          <a:noFill/>
          <a:ln w="9525">
            <a:noFill/>
          </a:ln>
        </p:spPr>
      </p:pic>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34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7347"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140" y="658707"/>
            <a:ext cx="249089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外出与返回</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73011"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社会工程</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4983" y="132443"/>
            <a:ext cx="1436072" cy="368224"/>
          </a:xfrm>
          <a:prstGeom prst="rect">
            <a:avLst/>
          </a:prstGeom>
        </p:spPr>
      </p:pic>
      <p:pic>
        <p:nvPicPr>
          <p:cNvPr id="2" name="Picture 5"/>
          <p:cNvPicPr>
            <a:picLocks noChangeAspect="1"/>
          </p:cNvPicPr>
          <p:nvPr/>
        </p:nvPicPr>
        <p:blipFill>
          <a:blip r:embed="rId3"/>
          <a:stretch>
            <a:fillRect/>
          </a:stretch>
        </p:blipFill>
        <p:spPr>
          <a:xfrm>
            <a:off x="6062980" y="4660053"/>
            <a:ext cx="3515360" cy="1995593"/>
          </a:xfrm>
          <a:prstGeom prst="rect">
            <a:avLst/>
          </a:prstGeom>
          <a:noFill/>
          <a:ln w="9525">
            <a:noFill/>
          </a:ln>
        </p:spPr>
      </p:pic>
      <p:pic>
        <p:nvPicPr>
          <p:cNvPr id="3" name="Picture 4"/>
          <p:cNvPicPr>
            <a:picLocks noChangeAspect="1"/>
          </p:cNvPicPr>
          <p:nvPr/>
        </p:nvPicPr>
        <p:blipFill>
          <a:blip r:embed="rId4"/>
          <a:stretch>
            <a:fillRect/>
          </a:stretch>
        </p:blipFill>
        <p:spPr>
          <a:xfrm>
            <a:off x="2511213" y="4660053"/>
            <a:ext cx="3551767" cy="1995593"/>
          </a:xfrm>
          <a:prstGeom prst="rect">
            <a:avLst/>
          </a:prstGeom>
          <a:noFill/>
          <a:ln w="9525">
            <a:noFill/>
          </a:ln>
        </p:spPr>
      </p:pic>
      <p:pic>
        <p:nvPicPr>
          <p:cNvPr id="9" name="Picture 2"/>
          <p:cNvPicPr>
            <a:picLocks noChangeAspect="1"/>
          </p:cNvPicPr>
          <p:nvPr/>
        </p:nvPicPr>
        <p:blipFill>
          <a:blip r:embed="rId5"/>
          <a:stretch>
            <a:fillRect/>
          </a:stretch>
        </p:blipFill>
        <p:spPr>
          <a:xfrm>
            <a:off x="2517140" y="1806787"/>
            <a:ext cx="2562013" cy="2948940"/>
          </a:xfrm>
          <a:prstGeom prst="rect">
            <a:avLst/>
          </a:prstGeom>
          <a:noFill/>
          <a:ln w="9525">
            <a:noFill/>
          </a:ln>
        </p:spPr>
      </p:pic>
      <p:pic>
        <p:nvPicPr>
          <p:cNvPr id="10" name="Picture 3"/>
          <p:cNvPicPr>
            <a:picLocks noChangeAspect="1"/>
          </p:cNvPicPr>
          <p:nvPr/>
        </p:nvPicPr>
        <p:blipFill>
          <a:blip r:embed="rId6"/>
          <a:stretch>
            <a:fillRect/>
          </a:stretch>
        </p:blipFill>
        <p:spPr>
          <a:xfrm>
            <a:off x="5079153" y="1806787"/>
            <a:ext cx="4498340" cy="2949787"/>
          </a:xfrm>
          <a:prstGeom prst="rect">
            <a:avLst/>
          </a:prstGeom>
          <a:noFill/>
          <a:ln w="9525">
            <a:noFill/>
          </a:ln>
        </p:spPr>
      </p:pic>
      <p:pic>
        <p:nvPicPr>
          <p:cNvPr id="4" name="Picture 2"/>
          <p:cNvPicPr>
            <a:picLocks noChangeAspect="1"/>
          </p:cNvPicPr>
          <p:nvPr/>
        </p:nvPicPr>
        <p:blipFill>
          <a:blip r:embed="rId5"/>
          <a:stretch>
            <a:fillRect/>
          </a:stretch>
        </p:blipFill>
        <p:spPr>
          <a:xfrm>
            <a:off x="2517987" y="1710267"/>
            <a:ext cx="2562013" cy="2948940"/>
          </a:xfrm>
          <a:prstGeom prst="rect">
            <a:avLst/>
          </a:prstGeom>
          <a:noFill/>
          <a:ln w="9525">
            <a:noFill/>
          </a:ln>
        </p:spPr>
      </p:pic>
      <p:pic>
        <p:nvPicPr>
          <p:cNvPr id="12" name="Picture 3"/>
          <p:cNvPicPr>
            <a:picLocks noChangeAspect="1"/>
          </p:cNvPicPr>
          <p:nvPr/>
        </p:nvPicPr>
        <p:blipFill>
          <a:blip r:embed="rId6"/>
          <a:stretch>
            <a:fillRect/>
          </a:stretch>
        </p:blipFill>
        <p:spPr>
          <a:xfrm>
            <a:off x="5080000" y="1710267"/>
            <a:ext cx="4498340" cy="2949787"/>
          </a:xfrm>
          <a:prstGeom prst="rect">
            <a:avLst/>
          </a:prstGeom>
          <a:noFill/>
          <a:ln w="9525">
            <a:noFill/>
          </a:ln>
        </p:spPr>
      </p:pic>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34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7347"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140" y="658707"/>
            <a:ext cx="2425700"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外出与返回</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73011"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社会工程</a:t>
            </a:r>
          </a:p>
        </p:txBody>
      </p:sp>
      <p:sp>
        <p:nvSpPr>
          <p:cNvPr id="11" name="TextBox 10"/>
          <p:cNvSpPr txBox="1"/>
          <p:nvPr/>
        </p:nvSpPr>
        <p:spPr>
          <a:xfrm>
            <a:off x="4467485" y="1094231"/>
            <a:ext cx="6475183" cy="2676525"/>
          </a:xfrm>
          <a:prstGeom prst="rect">
            <a:avLst/>
          </a:prstGeom>
          <a:noFill/>
        </p:spPr>
        <p:txBody>
          <a:bodyPr wrap="square" rtlCol="0">
            <a:spAutoFit/>
          </a:bodyPr>
          <a:lstStyle/>
          <a:p>
            <a:pPr>
              <a:lnSpc>
                <a:spcPct val="150000"/>
              </a:lnSpc>
            </a:pPr>
            <a:r>
              <a:rPr lang="zh-CN" altLang="en-US" sz="2800" b="1" dirty="0">
                <a:solidFill>
                  <a:schemeClr val="bg1"/>
                </a:solidFill>
                <a:latin typeface="微软雅黑 Light" panose="020B0502040204020203" pitchFamily="34" charset="-122"/>
                <a:ea typeface="微软雅黑 Light" panose="020B0502040204020203" pitchFamily="34" charset="-122"/>
              </a:rPr>
              <a:t>黑客社会工程学攻击实例解析</a:t>
            </a:r>
            <a:endParaRPr lang="en-US" altLang="zh-CN" sz="2800" b="1"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800" dirty="0">
                <a:solidFill>
                  <a:schemeClr val="bg1"/>
                </a:solidFill>
                <a:latin typeface="微软雅黑 Light" panose="020B0502040204020203" pitchFamily="34" charset="-122"/>
                <a:ea typeface="微软雅黑 Light" panose="020B0502040204020203" pitchFamily="34" charset="-122"/>
              </a:rPr>
              <a:t>1. </a:t>
            </a:r>
            <a:r>
              <a:rPr lang="zh-CN" altLang="en-US" sz="2800" dirty="0">
                <a:solidFill>
                  <a:schemeClr val="bg1"/>
                </a:solidFill>
                <a:latin typeface="微软雅黑 Light" panose="020B0502040204020203" pitchFamily="34" charset="-122"/>
                <a:ea typeface="微软雅黑 Light" panose="020B0502040204020203" pitchFamily="34" charset="-122"/>
              </a:rPr>
              <a:t>利用社会工程学字典实施暴力破解</a:t>
            </a:r>
            <a:endParaRPr lang="en-US" altLang="zh-CN" sz="28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800" dirty="0">
                <a:solidFill>
                  <a:schemeClr val="bg1"/>
                </a:solidFill>
                <a:latin typeface="微软雅黑 Light" panose="020B0502040204020203" pitchFamily="34" charset="-122"/>
                <a:ea typeface="微软雅黑 Light" panose="020B0502040204020203" pitchFamily="34" charset="-122"/>
              </a:rPr>
              <a:t>2. </a:t>
            </a:r>
            <a:r>
              <a:rPr lang="zh-CN" altLang="en-US" sz="2800" dirty="0">
                <a:solidFill>
                  <a:schemeClr val="bg1"/>
                </a:solidFill>
                <a:latin typeface="微软雅黑 Light" panose="020B0502040204020203" pitchFamily="34" charset="-122"/>
                <a:ea typeface="微软雅黑 Light" panose="020B0502040204020203" pitchFamily="34" charset="-122"/>
              </a:rPr>
              <a:t>利用搜索引擎收集敏感信息</a:t>
            </a:r>
            <a:endParaRPr lang="en-US" altLang="zh-CN" sz="28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800" dirty="0">
                <a:solidFill>
                  <a:schemeClr val="bg1"/>
                </a:solidFill>
                <a:latin typeface="微软雅黑 Light" panose="020B0502040204020203" pitchFamily="34" charset="-122"/>
                <a:ea typeface="微软雅黑 Light" panose="020B0502040204020203" pitchFamily="34" charset="-122"/>
              </a:rPr>
              <a:t>3. </a:t>
            </a:r>
            <a:r>
              <a:rPr lang="zh-CN" altLang="en-US" sz="2800" dirty="0">
                <a:solidFill>
                  <a:schemeClr val="bg1"/>
                </a:solidFill>
                <a:latin typeface="微软雅黑 Light" panose="020B0502040204020203" pitchFamily="34" charset="-122"/>
                <a:ea typeface="微软雅黑 Light" panose="020B0502040204020203" pitchFamily="34" charset="-122"/>
              </a:rPr>
              <a:t>利用辅助安全问题</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911" y="1419988"/>
            <a:ext cx="7028571" cy="5095239"/>
          </a:xfrm>
          <a:prstGeom prst="rect">
            <a:avLst/>
          </a:prstGeom>
        </p:spPr>
      </p:pic>
      <p:pic>
        <p:nvPicPr>
          <p:cNvPr id="13" name="Picture 12"/>
          <p:cNvPicPr>
            <a:picLocks noChangeAspect="1"/>
          </p:cNvPicPr>
          <p:nvPr/>
        </p:nvPicPr>
        <p:blipFill>
          <a:blip r:embed="rId3"/>
          <a:stretch>
            <a:fillRect/>
          </a:stretch>
        </p:blipFill>
        <p:spPr>
          <a:xfrm>
            <a:off x="3900627" y="1960351"/>
            <a:ext cx="6600825" cy="3800475"/>
          </a:xfrm>
          <a:prstGeom prst="rect">
            <a:avLst/>
          </a:prstGeom>
        </p:spPr>
      </p:pic>
      <p:pic>
        <p:nvPicPr>
          <p:cNvPr id="14" name="Picture 13"/>
          <p:cNvPicPr>
            <a:picLocks noChangeAspect="1"/>
          </p:cNvPicPr>
          <p:nvPr/>
        </p:nvPicPr>
        <p:blipFill>
          <a:blip r:embed="rId4"/>
          <a:stretch>
            <a:fillRect/>
          </a:stretch>
        </p:blipFill>
        <p:spPr>
          <a:xfrm>
            <a:off x="2798712" y="1366424"/>
            <a:ext cx="9286875" cy="5343525"/>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748" y="2134495"/>
            <a:ext cx="1332097" cy="133209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411" y="3301231"/>
            <a:ext cx="1406237" cy="140623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9380" y="4542333"/>
            <a:ext cx="1380623" cy="138062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in)">
                                      <p:cBhvr>
                                        <p:cTn id="18" dur="2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341784"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2717347"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0140" y="658707"/>
            <a:ext cx="2446867"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外出与返回</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1673011"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社会工程</a:t>
            </a:r>
          </a:p>
        </p:txBody>
      </p:sp>
      <p:sp>
        <p:nvSpPr>
          <p:cNvPr id="15" name="Text Box 5"/>
          <p:cNvSpPr txBox="1">
            <a:spLocks noChangeArrowheads="1"/>
          </p:cNvSpPr>
          <p:nvPr/>
        </p:nvSpPr>
        <p:spPr bwMode="auto">
          <a:xfrm>
            <a:off x="4703775" y="2076995"/>
            <a:ext cx="6234429" cy="4066540"/>
          </a:xfrm>
          <a:prstGeom prst="rect">
            <a:avLst/>
          </a:prstGeom>
          <a:noFill/>
          <a:ln w="9525" algn="ctr">
            <a:noFill/>
            <a:miter lim="800000"/>
          </a:ln>
          <a:effectLst/>
        </p:spPr>
        <p:txBody>
          <a:bodyPr wrap="square" lIns="97530" tIns="48764" rIns="97530" bIns="48764">
            <a:spAutoFit/>
          </a:bodyPr>
          <a:lstStyle/>
          <a:p>
            <a:pPr marL="342900" indent="-342900">
              <a:lnSpc>
                <a:spcPct val="150000"/>
              </a:lnSpc>
              <a:spcBef>
                <a:spcPct val="30000"/>
              </a:spcBef>
              <a:buFont typeface="Wingdings" panose="05000000000000000000" pitchFamily="2" charset="2"/>
              <a:buChar char="p"/>
              <a:defRPr/>
            </a:pPr>
            <a:r>
              <a:rPr lang="en-US" altLang="zh-CN" sz="2000" dirty="0">
                <a:solidFill>
                  <a:schemeClr val="bg1"/>
                </a:solidFill>
                <a:latin typeface="微软雅黑 Light" panose="020B0502040204020203" pitchFamily="34" charset="-122"/>
                <a:ea typeface="微软雅黑 Light" panose="020B0502040204020203" pitchFamily="34" charset="-122"/>
              </a:rPr>
              <a:t> </a:t>
            </a:r>
            <a:r>
              <a:rPr lang="zh-CN" altLang="en-US" sz="2000" dirty="0">
                <a:solidFill>
                  <a:schemeClr val="bg1"/>
                </a:solidFill>
                <a:latin typeface="微软雅黑 Light" panose="020B0502040204020203" pitchFamily="34" charset="-122"/>
                <a:ea typeface="微软雅黑 Light" panose="020B0502040204020203" pitchFamily="34" charset="-122"/>
              </a:rPr>
              <a:t>不要轻易泄漏敏感信息，例如口令和账号</a:t>
            </a:r>
          </a:p>
          <a:p>
            <a:pPr marL="342900" indent="-342900">
              <a:lnSpc>
                <a:spcPct val="150000"/>
              </a:lnSpc>
              <a:spcBef>
                <a:spcPct val="30000"/>
              </a:spcBef>
              <a:buFont typeface="Wingdings" panose="05000000000000000000" pitchFamily="2" charset="2"/>
              <a:buChar char="p"/>
              <a:defRPr/>
            </a:pPr>
            <a:r>
              <a:rPr lang="zh-CN" altLang="en-US" sz="2000" dirty="0">
                <a:solidFill>
                  <a:schemeClr val="bg1"/>
                </a:solidFill>
                <a:latin typeface="微软雅黑 Light" panose="020B0502040204020203" pitchFamily="34" charset="-122"/>
                <a:ea typeface="微软雅黑 Light" panose="020B0502040204020203" pitchFamily="34" charset="-122"/>
              </a:rPr>
              <a:t> 在相信任何人之前，先校验其真实的身份</a:t>
            </a:r>
          </a:p>
          <a:p>
            <a:pPr marL="342900" indent="-342900">
              <a:lnSpc>
                <a:spcPct val="150000"/>
              </a:lnSpc>
              <a:spcBef>
                <a:spcPct val="30000"/>
              </a:spcBef>
              <a:buFont typeface="Wingdings" panose="05000000000000000000" pitchFamily="2" charset="2"/>
              <a:buChar char="p"/>
              <a:defRPr/>
            </a:pPr>
            <a:r>
              <a:rPr lang="zh-CN" altLang="en-US" sz="2000" dirty="0">
                <a:solidFill>
                  <a:schemeClr val="bg1"/>
                </a:solidFill>
                <a:latin typeface="微软雅黑 Light" panose="020B0502040204020203" pitchFamily="34" charset="-122"/>
                <a:ea typeface="微软雅黑 Light" panose="020B0502040204020203" pitchFamily="34" charset="-122"/>
              </a:rPr>
              <a:t> 不要违背公司的安全策略，哪怕是你的上司向你索取个人敏感信息（黑客最擅长的就是冒充一个很焦急的老板，利用一般人好心以及害怕上司的心理，向系统管理员索取口令）</a:t>
            </a:r>
          </a:p>
          <a:p>
            <a:pPr marL="342900" indent="-342900">
              <a:lnSpc>
                <a:spcPct val="150000"/>
              </a:lnSpc>
              <a:spcBef>
                <a:spcPct val="30000"/>
              </a:spcBef>
              <a:buFont typeface="Wingdings" panose="05000000000000000000" pitchFamily="2" charset="2"/>
              <a:buChar char="p"/>
              <a:defRPr/>
            </a:pPr>
            <a:r>
              <a:rPr lang="zh-CN" altLang="en-US" sz="2000" dirty="0">
                <a:solidFill>
                  <a:schemeClr val="bg1"/>
                </a:solidFill>
                <a:latin typeface="微软雅黑 Light" panose="020B0502040204020203" pitchFamily="34" charset="-122"/>
                <a:ea typeface="微软雅黑 Light" panose="020B0502040204020203" pitchFamily="34" charset="-122"/>
              </a:rPr>
              <a:t> 不要忘了，所谓的黑客，更多时候并不是技术多么出众，而是社会工程的能力比较强</a:t>
            </a:r>
          </a:p>
        </p:txBody>
      </p:sp>
      <p:sp>
        <p:nvSpPr>
          <p:cNvPr id="16" name="Rectangle 7"/>
          <p:cNvSpPr>
            <a:spLocks noChangeArrowheads="1"/>
          </p:cNvSpPr>
          <p:nvPr/>
        </p:nvSpPr>
        <p:spPr bwMode="auto">
          <a:xfrm>
            <a:off x="4251765" y="953831"/>
            <a:ext cx="4068125" cy="646279"/>
          </a:xfrm>
          <a:prstGeom prst="rect">
            <a:avLst/>
          </a:prstGeom>
          <a:noFill/>
          <a:ln w="9525">
            <a:noFill/>
            <a:miter lim="800000"/>
          </a:ln>
          <a:effectLst/>
        </p:spPr>
        <p:txBody>
          <a:bodyPr lIns="97530" tIns="48764" rIns="97530" bIns="48764" anchor="ctr"/>
          <a:lstStyle/>
          <a:p>
            <a:pPr>
              <a:defRPr/>
            </a:pPr>
            <a:r>
              <a:rPr lang="zh-CN" altLang="en-US" sz="2400" b="1" dirty="0">
                <a:solidFill>
                  <a:schemeClr val="bg1"/>
                </a:solidFill>
                <a:latin typeface="微软雅黑 Light" panose="020B0502040204020203" pitchFamily="34" charset="-122"/>
                <a:ea typeface="微软雅黑 Light" panose="020B0502040204020203" pitchFamily="34" charset="-122"/>
              </a:rPr>
              <a:t>黑客社会工程学攻击的防范</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009" y="2564904"/>
            <a:ext cx="3799756" cy="2540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2"/>
          <p:cNvGraphicFramePr/>
          <p:nvPr/>
        </p:nvGraphicFramePr>
        <p:xfrm>
          <a:off x="1611339" y="921300"/>
          <a:ext cx="8928991" cy="5388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43170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5159896"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6547" y="691727"/>
            <a:ext cx="2482427"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计算机故障</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0" y="1159275"/>
            <a:ext cx="4178211"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数据安全保护与电子取证</a:t>
            </a:r>
          </a:p>
        </p:txBody>
      </p:sp>
      <p:sp>
        <p:nvSpPr>
          <p:cNvPr id="11" name="AutoShape 11"/>
          <p:cNvSpPr>
            <a:spLocks noChangeArrowheads="1"/>
          </p:cNvSpPr>
          <p:nvPr/>
        </p:nvSpPr>
        <p:spPr bwMode="auto">
          <a:xfrm rot="17685480">
            <a:off x="4537257" y="1830611"/>
            <a:ext cx="504825" cy="6280151"/>
          </a:xfrm>
          <a:prstGeom prst="upArrow">
            <a:avLst>
              <a:gd name="adj1" fmla="val 50000"/>
              <a:gd name="adj2" fmla="val 311006"/>
            </a:avLst>
          </a:prstGeom>
          <a:gradFill rotWithShape="1">
            <a:gsLst>
              <a:gs pos="0">
                <a:schemeClr val="tx2"/>
              </a:gs>
              <a:gs pos="100000">
                <a:srgbClr val="0FFF0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530" tIns="48764" rIns="97530" bIns="48764" anchor="ctr"/>
          <a:lstStyle/>
          <a:p>
            <a:endParaRPr lang="zh-CN" altLang="en-US"/>
          </a:p>
        </p:txBody>
      </p:sp>
      <p:grpSp>
        <p:nvGrpSpPr>
          <p:cNvPr id="12" name="Group 18"/>
          <p:cNvGrpSpPr/>
          <p:nvPr/>
        </p:nvGrpSpPr>
        <p:grpSpPr bwMode="auto">
          <a:xfrm>
            <a:off x="8028187" y="4572783"/>
            <a:ext cx="3850388" cy="1919735"/>
            <a:chOff x="4061" y="2841"/>
            <a:chExt cx="2275" cy="1218"/>
          </a:xfrm>
        </p:grpSpPr>
        <p:pic>
          <p:nvPicPr>
            <p:cNvPr id="13" name="Picture 7" descr="g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1" y="2841"/>
              <a:ext cx="812" cy="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2"/>
            <p:cNvSpPr txBox="1">
              <a:spLocks noChangeArrowheads="1"/>
            </p:cNvSpPr>
            <p:nvPr/>
          </p:nvSpPr>
          <p:spPr bwMode="auto">
            <a:xfrm>
              <a:off x="5002" y="2854"/>
              <a:ext cx="1334" cy="312"/>
            </a:xfrm>
            <a:prstGeom prst="rect">
              <a:avLst/>
            </a:prstGeom>
            <a:noFill/>
            <a:ln w="9525" algn="ctr">
              <a:noFill/>
              <a:miter lim="800000"/>
            </a:ln>
            <a:effectLst/>
          </p:spPr>
          <p:txBody>
            <a:bodyPr wrap="square">
              <a:spAutoFit/>
            </a:bodyPr>
            <a:lstStyle/>
            <a:p>
              <a:pPr>
                <a:spcBef>
                  <a:spcPct val="50000"/>
                </a:spcBef>
                <a:defRPr/>
              </a:pPr>
              <a:r>
                <a:rPr lang="en-US" altLang="zh-CN" sz="2600" dirty="0">
                  <a:solidFill>
                    <a:schemeClr val="bg1"/>
                  </a:solidFill>
                  <a:latin typeface="微软雅黑 Light" panose="020B0502040204020203" pitchFamily="34" charset="-122"/>
                  <a:ea typeface="微软雅黑 Light" panose="020B0502040204020203" pitchFamily="34" charset="-122"/>
                </a:rPr>
                <a:t>Public</a:t>
              </a:r>
              <a:r>
                <a:rPr lang="zh-CN" altLang="en-US" sz="2600" dirty="0">
                  <a:solidFill>
                    <a:schemeClr val="bg1"/>
                  </a:solidFill>
                  <a:latin typeface="微软雅黑 Light" panose="020B0502040204020203" pitchFamily="34" charset="-122"/>
                  <a:ea typeface="微软雅黑 Light" panose="020B0502040204020203" pitchFamily="34" charset="-122"/>
                </a:rPr>
                <a:t>公开</a:t>
              </a:r>
            </a:p>
          </p:txBody>
        </p:sp>
      </p:grpSp>
      <p:grpSp>
        <p:nvGrpSpPr>
          <p:cNvPr id="18" name="Group 17"/>
          <p:cNvGrpSpPr/>
          <p:nvPr/>
        </p:nvGrpSpPr>
        <p:grpSpPr bwMode="auto">
          <a:xfrm>
            <a:off x="6100923" y="3753176"/>
            <a:ext cx="4869500" cy="1299113"/>
            <a:chOff x="2971" y="2230"/>
            <a:chExt cx="1935" cy="767"/>
          </a:xfrm>
        </p:grpSpPr>
        <p:pic>
          <p:nvPicPr>
            <p:cNvPr id="19" name="Picture 10" descr="woman-at-a-desk-with-a-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 y="2250"/>
              <a:ext cx="624" cy="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p:cNvSpPr txBox="1">
              <a:spLocks noChangeArrowheads="1"/>
            </p:cNvSpPr>
            <p:nvPr/>
          </p:nvSpPr>
          <p:spPr bwMode="auto">
            <a:xfrm>
              <a:off x="3595" y="2230"/>
              <a:ext cx="1311" cy="290"/>
            </a:xfrm>
            <a:prstGeom prst="rect">
              <a:avLst/>
            </a:prstGeom>
            <a:noFill/>
            <a:ln w="9525" algn="ctr">
              <a:noFill/>
              <a:miter lim="800000"/>
            </a:ln>
            <a:effectLst/>
          </p:spPr>
          <p:txBody>
            <a:bodyPr wrap="square">
              <a:spAutoFit/>
            </a:bodyPr>
            <a:lstStyle/>
            <a:p>
              <a:pPr>
                <a:spcBef>
                  <a:spcPct val="50000"/>
                </a:spcBef>
                <a:defRPr/>
              </a:pPr>
              <a:r>
                <a:rPr lang="en-US" altLang="zh-CN" sz="2600" dirty="0">
                  <a:solidFill>
                    <a:schemeClr val="bg1"/>
                  </a:solidFill>
                  <a:latin typeface="微软雅黑 Light" panose="020B0502040204020203" pitchFamily="34" charset="-122"/>
                  <a:ea typeface="微软雅黑 Light" panose="020B0502040204020203" pitchFamily="34" charset="-122"/>
                </a:rPr>
                <a:t>Internal Use</a:t>
              </a:r>
              <a:r>
                <a:rPr lang="zh-CN" altLang="en-US" sz="2600" dirty="0">
                  <a:solidFill>
                    <a:schemeClr val="bg1"/>
                  </a:solidFill>
                  <a:latin typeface="微软雅黑 Light" panose="020B0502040204020203" pitchFamily="34" charset="-122"/>
                  <a:ea typeface="微软雅黑 Light" panose="020B0502040204020203" pitchFamily="34" charset="-122"/>
                </a:rPr>
                <a:t>内部公开</a:t>
              </a:r>
            </a:p>
          </p:txBody>
        </p:sp>
      </p:grpSp>
      <p:grpSp>
        <p:nvGrpSpPr>
          <p:cNvPr id="21" name="Group 19"/>
          <p:cNvGrpSpPr/>
          <p:nvPr/>
        </p:nvGrpSpPr>
        <p:grpSpPr bwMode="auto">
          <a:xfrm>
            <a:off x="4018359" y="2735627"/>
            <a:ext cx="4453905" cy="1409955"/>
            <a:chOff x="1746" y="1524"/>
            <a:chExt cx="2437" cy="833"/>
          </a:xfrm>
        </p:grpSpPr>
        <p:pic>
          <p:nvPicPr>
            <p:cNvPr id="22" name="Picture 8" descr="privacy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 y="1524"/>
              <a:ext cx="907"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14"/>
            <p:cNvSpPr txBox="1">
              <a:spLocks noChangeArrowheads="1"/>
            </p:cNvSpPr>
            <p:nvPr/>
          </p:nvSpPr>
          <p:spPr bwMode="auto">
            <a:xfrm>
              <a:off x="2641" y="1731"/>
              <a:ext cx="1542" cy="290"/>
            </a:xfrm>
            <a:prstGeom prst="rect">
              <a:avLst/>
            </a:prstGeom>
            <a:noFill/>
            <a:ln w="9525" algn="ctr">
              <a:noFill/>
              <a:miter lim="800000"/>
            </a:ln>
            <a:effectLst/>
          </p:spPr>
          <p:txBody>
            <a:bodyPr>
              <a:spAutoFit/>
            </a:bodyPr>
            <a:lstStyle/>
            <a:p>
              <a:pPr>
                <a:spcBef>
                  <a:spcPct val="50000"/>
                </a:spcBef>
                <a:defRPr/>
              </a:pPr>
              <a:r>
                <a:rPr lang="en-US" altLang="zh-CN" sz="2600" dirty="0">
                  <a:solidFill>
                    <a:schemeClr val="bg1"/>
                  </a:solidFill>
                  <a:latin typeface="微软雅黑 Light" panose="020B0502040204020203" pitchFamily="34" charset="-122"/>
                  <a:ea typeface="微软雅黑 Light" panose="020B0502040204020203" pitchFamily="34" charset="-122"/>
                </a:rPr>
                <a:t>Confidential</a:t>
              </a:r>
              <a:r>
                <a:rPr lang="zh-CN" altLang="en-US" sz="2600" dirty="0">
                  <a:solidFill>
                    <a:schemeClr val="bg1"/>
                  </a:solidFill>
                  <a:latin typeface="微软雅黑 Light" panose="020B0502040204020203" pitchFamily="34" charset="-122"/>
                  <a:ea typeface="微软雅黑 Light" panose="020B0502040204020203" pitchFamily="34" charset="-122"/>
                </a:rPr>
                <a:t>秘密</a:t>
              </a:r>
            </a:p>
          </p:txBody>
        </p:sp>
      </p:grpSp>
      <p:grpSp>
        <p:nvGrpSpPr>
          <p:cNvPr id="24" name="Group 20"/>
          <p:cNvGrpSpPr/>
          <p:nvPr/>
        </p:nvGrpSpPr>
        <p:grpSpPr bwMode="auto">
          <a:xfrm>
            <a:off x="1156283" y="1949545"/>
            <a:ext cx="6119603" cy="1203327"/>
            <a:chOff x="632" y="991"/>
            <a:chExt cx="1833" cy="710"/>
          </a:xfrm>
        </p:grpSpPr>
        <p:pic>
          <p:nvPicPr>
            <p:cNvPr id="25" name="Picture 9" descr="saf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 y="991"/>
              <a:ext cx="81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15"/>
            <p:cNvSpPr txBox="1">
              <a:spLocks noChangeArrowheads="1"/>
            </p:cNvSpPr>
            <p:nvPr/>
          </p:nvSpPr>
          <p:spPr bwMode="auto">
            <a:xfrm>
              <a:off x="1376" y="1072"/>
              <a:ext cx="1089" cy="290"/>
            </a:xfrm>
            <a:prstGeom prst="rect">
              <a:avLst/>
            </a:prstGeom>
            <a:noFill/>
            <a:ln w="9525" algn="ctr">
              <a:noFill/>
              <a:miter lim="800000"/>
            </a:ln>
            <a:effectLst/>
          </p:spPr>
          <p:txBody>
            <a:bodyPr>
              <a:spAutoFit/>
            </a:bodyPr>
            <a:lstStyle/>
            <a:p>
              <a:pPr>
                <a:spcBef>
                  <a:spcPct val="50000"/>
                </a:spcBef>
                <a:defRPr/>
              </a:pPr>
              <a:r>
                <a:rPr lang="en-US" altLang="zh-CN" sz="2600" dirty="0">
                  <a:solidFill>
                    <a:schemeClr val="bg1"/>
                  </a:solidFill>
                  <a:latin typeface="微软雅黑 Light" panose="020B0502040204020203" pitchFamily="34" charset="-122"/>
                  <a:ea typeface="微软雅黑 Light" panose="020B0502040204020203" pitchFamily="34" charset="-122"/>
                </a:rPr>
                <a:t>Secret</a:t>
              </a:r>
              <a:r>
                <a:rPr lang="zh-CN" altLang="en-US" sz="2600" dirty="0">
                  <a:solidFill>
                    <a:schemeClr val="bg1"/>
                  </a:solidFill>
                  <a:latin typeface="微软雅黑 Light" panose="020B0502040204020203" pitchFamily="34" charset="-122"/>
                  <a:ea typeface="微软雅黑 Light" panose="020B0502040204020203" pitchFamily="34" charset="-122"/>
                </a:rPr>
                <a:t>机密、绝密</a:t>
              </a:r>
            </a:p>
          </p:txBody>
        </p:sp>
      </p:grpSp>
      <p:sp>
        <p:nvSpPr>
          <p:cNvPr id="27" name="Rectangle 25"/>
          <p:cNvSpPr>
            <a:spLocks noChangeArrowheads="1"/>
          </p:cNvSpPr>
          <p:nvPr/>
        </p:nvSpPr>
        <p:spPr bwMode="auto">
          <a:xfrm>
            <a:off x="7943879" y="1484316"/>
            <a:ext cx="3353860" cy="767019"/>
          </a:xfrm>
          <a:prstGeom prst="rect">
            <a:avLst/>
          </a:prstGeom>
          <a:noFill/>
          <a:ln w="9525">
            <a:noFill/>
            <a:miter lim="800000"/>
          </a:ln>
          <a:effectLst/>
        </p:spPr>
        <p:txBody>
          <a:bodyPr lIns="97530" tIns="48764" rIns="97530" bIns="48764" anchor="ctr"/>
          <a:lstStyle/>
          <a:p>
            <a:pPr>
              <a:defRPr/>
            </a:pPr>
            <a:r>
              <a:rPr lang="zh-CN" altLang="en-US" sz="3000" b="1"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信息保密级别划分</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p:nvPr/>
        </p:nvSpPr>
        <p:spPr>
          <a:xfrm>
            <a:off x="0" y="1719631"/>
            <a:ext cx="2928531" cy="618312"/>
          </a:xfrm>
          <a:custGeom>
            <a:avLst/>
            <a:gdLst>
              <a:gd name="connsiteX0" fmla="*/ 0 w 2928531"/>
              <a:gd name="connsiteY0" fmla="*/ 618312 h 618312"/>
              <a:gd name="connsiteX1" fmla="*/ 2928531 w 2928531"/>
              <a:gd name="connsiteY1" fmla="*/ 618312 h 618312"/>
              <a:gd name="connsiteX2" fmla="*/ 2928531 w 2928531"/>
              <a:gd name="connsiteY2" fmla="*/ 0 h 618312"/>
              <a:gd name="connsiteX3" fmla="*/ 0 w 2928531"/>
              <a:gd name="connsiteY3" fmla="*/ 0 h 618312"/>
              <a:gd name="connsiteX4" fmla="*/ 0 w 2928531"/>
              <a:gd name="connsiteY4" fmla="*/ 618312 h 61831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28531" h="618312">
                <a:moveTo>
                  <a:pt x="0" y="618312"/>
                </a:moveTo>
                <a:lnTo>
                  <a:pt x="2928531" y="618312"/>
                </a:lnTo>
                <a:lnTo>
                  <a:pt x="2928531" y="0"/>
                </a:lnTo>
                <a:lnTo>
                  <a:pt x="0" y="0"/>
                </a:lnTo>
                <a:lnTo>
                  <a:pt x="0" y="618312"/>
                </a:lnTo>
              </a:path>
            </a:pathLst>
          </a:custGeom>
          <a:solidFill>
            <a:srgbClr val="B6B2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2906255" y="1477379"/>
            <a:ext cx="1431505" cy="1118515"/>
          </a:xfrm>
          <a:custGeom>
            <a:avLst/>
            <a:gdLst>
              <a:gd name="connsiteX0" fmla="*/ 22275 w 1431505"/>
              <a:gd name="connsiteY0" fmla="*/ 860564 h 1118514"/>
              <a:gd name="connsiteX1" fmla="*/ 375589 w 1431505"/>
              <a:gd name="connsiteY1" fmla="*/ 1111935 h 1118514"/>
              <a:gd name="connsiteX2" fmla="*/ 1431505 w 1431505"/>
              <a:gd name="connsiteY2" fmla="*/ 1118514 h 1118514"/>
              <a:gd name="connsiteX3" fmla="*/ 1418323 w 1431505"/>
              <a:gd name="connsiteY3" fmla="*/ 0 h 1118514"/>
              <a:gd name="connsiteX4" fmla="*/ 367347 w 1431505"/>
              <a:gd name="connsiteY4" fmla="*/ 0 h 1118514"/>
              <a:gd name="connsiteX5" fmla="*/ 0 w 1431505"/>
              <a:gd name="connsiteY5" fmla="*/ 258622 h 1118514"/>
              <a:gd name="connsiteX6" fmla="*/ 22275 w 1431505"/>
              <a:gd name="connsiteY6" fmla="*/ 860564 h 111851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431505" h="1118514">
                <a:moveTo>
                  <a:pt x="22275" y="860564"/>
                </a:moveTo>
                <a:lnTo>
                  <a:pt x="375589" y="1111935"/>
                </a:lnTo>
                <a:lnTo>
                  <a:pt x="1431505" y="1118514"/>
                </a:lnTo>
                <a:lnTo>
                  <a:pt x="1418323" y="0"/>
                </a:lnTo>
                <a:lnTo>
                  <a:pt x="367347" y="0"/>
                </a:lnTo>
                <a:lnTo>
                  <a:pt x="0" y="258622"/>
                </a:lnTo>
                <a:lnTo>
                  <a:pt x="22275" y="860564"/>
                </a:lnTo>
              </a:path>
            </a:pathLst>
          </a:custGeom>
          <a:solidFill>
            <a:srgbClr val="B6B2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4189425" y="2388336"/>
            <a:ext cx="960463" cy="207213"/>
          </a:xfrm>
          <a:custGeom>
            <a:avLst/>
            <a:gdLst>
              <a:gd name="connsiteX0" fmla="*/ 856856 w 960462"/>
              <a:gd name="connsiteY0" fmla="*/ 0 h 207213"/>
              <a:gd name="connsiteX1" fmla="*/ 103606 w 960462"/>
              <a:gd name="connsiteY1" fmla="*/ 0 h 207213"/>
              <a:gd name="connsiteX2" fmla="*/ 0 w 960462"/>
              <a:gd name="connsiteY2" fmla="*/ 103606 h 207213"/>
              <a:gd name="connsiteX3" fmla="*/ 103606 w 960462"/>
              <a:gd name="connsiteY3" fmla="*/ 207213 h 207213"/>
              <a:gd name="connsiteX4" fmla="*/ 856856 w 960462"/>
              <a:gd name="connsiteY4" fmla="*/ 207213 h 207213"/>
              <a:gd name="connsiteX5" fmla="*/ 960462 w 960462"/>
              <a:gd name="connsiteY5" fmla="*/ 103606 h 207213"/>
              <a:gd name="connsiteX6" fmla="*/ 856856 w 960462"/>
              <a:gd name="connsiteY6" fmla="*/ 0 h 20721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60462" h="207213">
                <a:moveTo>
                  <a:pt x="856856" y="0"/>
                </a:moveTo>
                <a:lnTo>
                  <a:pt x="103606" y="0"/>
                </a:lnTo>
                <a:cubicBezTo>
                  <a:pt x="46621" y="0"/>
                  <a:pt x="0" y="46621"/>
                  <a:pt x="0" y="103606"/>
                </a:cubicBezTo>
                <a:cubicBezTo>
                  <a:pt x="0" y="160591"/>
                  <a:pt x="46621" y="207213"/>
                  <a:pt x="103606" y="207213"/>
                </a:cubicBezTo>
                <a:lnTo>
                  <a:pt x="856856" y="207213"/>
                </a:lnTo>
                <a:cubicBezTo>
                  <a:pt x="913841" y="207213"/>
                  <a:pt x="960462" y="160591"/>
                  <a:pt x="960462" y="103606"/>
                </a:cubicBezTo>
                <a:cubicBezTo>
                  <a:pt x="960462" y="46621"/>
                  <a:pt x="913841" y="0"/>
                  <a:pt x="856856" y="0"/>
                </a:cubicBezTo>
              </a:path>
            </a:pathLst>
          </a:custGeom>
          <a:solidFill>
            <a:srgbClr val="B6B2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4209275" y="2080285"/>
            <a:ext cx="1128407" cy="207213"/>
          </a:xfrm>
          <a:custGeom>
            <a:avLst/>
            <a:gdLst>
              <a:gd name="connsiteX0" fmla="*/ 1024801 w 1128407"/>
              <a:gd name="connsiteY0" fmla="*/ 0 h 207213"/>
              <a:gd name="connsiteX1" fmla="*/ 103606 w 1128407"/>
              <a:gd name="connsiteY1" fmla="*/ 0 h 207213"/>
              <a:gd name="connsiteX2" fmla="*/ 0 w 1128407"/>
              <a:gd name="connsiteY2" fmla="*/ 103606 h 207213"/>
              <a:gd name="connsiteX3" fmla="*/ 103606 w 1128407"/>
              <a:gd name="connsiteY3" fmla="*/ 207213 h 207213"/>
              <a:gd name="connsiteX4" fmla="*/ 1024801 w 1128407"/>
              <a:gd name="connsiteY4" fmla="*/ 207213 h 207213"/>
              <a:gd name="connsiteX5" fmla="*/ 1128407 w 1128407"/>
              <a:gd name="connsiteY5" fmla="*/ 103606 h 207213"/>
              <a:gd name="connsiteX6" fmla="*/ 1024801 w 1128407"/>
              <a:gd name="connsiteY6" fmla="*/ 0 h 20721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128407" h="207213">
                <a:moveTo>
                  <a:pt x="1024801" y="0"/>
                </a:moveTo>
                <a:lnTo>
                  <a:pt x="103606" y="0"/>
                </a:lnTo>
                <a:cubicBezTo>
                  <a:pt x="46621" y="0"/>
                  <a:pt x="0" y="46621"/>
                  <a:pt x="0" y="103606"/>
                </a:cubicBezTo>
                <a:cubicBezTo>
                  <a:pt x="0" y="160591"/>
                  <a:pt x="46621" y="207213"/>
                  <a:pt x="103606" y="207213"/>
                </a:cubicBezTo>
                <a:lnTo>
                  <a:pt x="1024801" y="207213"/>
                </a:lnTo>
                <a:cubicBezTo>
                  <a:pt x="1081785" y="207213"/>
                  <a:pt x="1128407" y="160591"/>
                  <a:pt x="1128407" y="103606"/>
                </a:cubicBezTo>
                <a:cubicBezTo>
                  <a:pt x="1128407" y="46621"/>
                  <a:pt x="1081785" y="0"/>
                  <a:pt x="1024801" y="0"/>
                </a:cubicBezTo>
              </a:path>
            </a:pathLst>
          </a:custGeom>
          <a:solidFill>
            <a:srgbClr val="B6B2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087343" y="1770595"/>
            <a:ext cx="1397203" cy="207213"/>
          </a:xfrm>
          <a:custGeom>
            <a:avLst/>
            <a:gdLst>
              <a:gd name="connsiteX0" fmla="*/ 1293596 w 1397203"/>
              <a:gd name="connsiteY0" fmla="*/ 0 h 207213"/>
              <a:gd name="connsiteX1" fmla="*/ 103606 w 1397203"/>
              <a:gd name="connsiteY1" fmla="*/ 0 h 207213"/>
              <a:gd name="connsiteX2" fmla="*/ 0 w 1397203"/>
              <a:gd name="connsiteY2" fmla="*/ 103606 h 207213"/>
              <a:gd name="connsiteX3" fmla="*/ 103606 w 1397203"/>
              <a:gd name="connsiteY3" fmla="*/ 207213 h 207213"/>
              <a:gd name="connsiteX4" fmla="*/ 1293596 w 1397203"/>
              <a:gd name="connsiteY4" fmla="*/ 207213 h 207213"/>
              <a:gd name="connsiteX5" fmla="*/ 1397203 w 1397203"/>
              <a:gd name="connsiteY5" fmla="*/ 103606 h 207213"/>
              <a:gd name="connsiteX6" fmla="*/ 1293596 w 1397203"/>
              <a:gd name="connsiteY6" fmla="*/ 0 h 20721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397203" h="207213">
                <a:moveTo>
                  <a:pt x="1293596" y="0"/>
                </a:moveTo>
                <a:lnTo>
                  <a:pt x="103606" y="0"/>
                </a:lnTo>
                <a:cubicBezTo>
                  <a:pt x="46621" y="0"/>
                  <a:pt x="0" y="46621"/>
                  <a:pt x="0" y="103606"/>
                </a:cubicBezTo>
                <a:cubicBezTo>
                  <a:pt x="0" y="160591"/>
                  <a:pt x="46621" y="207213"/>
                  <a:pt x="103606" y="207213"/>
                </a:cubicBezTo>
                <a:lnTo>
                  <a:pt x="1293596" y="207213"/>
                </a:lnTo>
                <a:cubicBezTo>
                  <a:pt x="1350581" y="207213"/>
                  <a:pt x="1397203" y="160591"/>
                  <a:pt x="1397203" y="103606"/>
                </a:cubicBezTo>
                <a:cubicBezTo>
                  <a:pt x="1397203" y="46621"/>
                  <a:pt x="1350581" y="0"/>
                  <a:pt x="1293596" y="0"/>
                </a:cubicBezTo>
              </a:path>
            </a:pathLst>
          </a:custGeom>
          <a:solidFill>
            <a:srgbClr val="B6B2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940479" y="1477379"/>
            <a:ext cx="1397203" cy="207213"/>
          </a:xfrm>
          <a:custGeom>
            <a:avLst/>
            <a:gdLst>
              <a:gd name="connsiteX0" fmla="*/ 1293596 w 1397203"/>
              <a:gd name="connsiteY0" fmla="*/ 0 h 207213"/>
              <a:gd name="connsiteX1" fmla="*/ 103606 w 1397203"/>
              <a:gd name="connsiteY1" fmla="*/ 0 h 207213"/>
              <a:gd name="connsiteX2" fmla="*/ 0 w 1397203"/>
              <a:gd name="connsiteY2" fmla="*/ 103606 h 207213"/>
              <a:gd name="connsiteX3" fmla="*/ 103606 w 1397203"/>
              <a:gd name="connsiteY3" fmla="*/ 207213 h 207213"/>
              <a:gd name="connsiteX4" fmla="*/ 1293596 w 1397203"/>
              <a:gd name="connsiteY4" fmla="*/ 207213 h 207213"/>
              <a:gd name="connsiteX5" fmla="*/ 1397203 w 1397203"/>
              <a:gd name="connsiteY5" fmla="*/ 103606 h 207213"/>
              <a:gd name="connsiteX6" fmla="*/ 1293596 w 1397203"/>
              <a:gd name="connsiteY6" fmla="*/ 0 h 20721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397203" h="207213">
                <a:moveTo>
                  <a:pt x="1293596" y="0"/>
                </a:moveTo>
                <a:lnTo>
                  <a:pt x="103606" y="0"/>
                </a:lnTo>
                <a:cubicBezTo>
                  <a:pt x="46621" y="0"/>
                  <a:pt x="0" y="46621"/>
                  <a:pt x="0" y="103606"/>
                </a:cubicBezTo>
                <a:cubicBezTo>
                  <a:pt x="0" y="160591"/>
                  <a:pt x="46621" y="207213"/>
                  <a:pt x="103606" y="207213"/>
                </a:cubicBezTo>
                <a:lnTo>
                  <a:pt x="1293596" y="207213"/>
                </a:lnTo>
                <a:cubicBezTo>
                  <a:pt x="1350581" y="207213"/>
                  <a:pt x="1397203" y="160591"/>
                  <a:pt x="1397203" y="103606"/>
                </a:cubicBezTo>
                <a:cubicBezTo>
                  <a:pt x="1397203" y="46621"/>
                  <a:pt x="1350581" y="0"/>
                  <a:pt x="1293596" y="0"/>
                </a:cubicBezTo>
              </a:path>
            </a:pathLst>
          </a:custGeom>
          <a:solidFill>
            <a:srgbClr val="B6B2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962027" y="980255"/>
            <a:ext cx="1182955" cy="914935"/>
          </a:xfrm>
          <a:custGeom>
            <a:avLst/>
            <a:gdLst>
              <a:gd name="connsiteX0" fmla="*/ 979582 w 1182954"/>
              <a:gd name="connsiteY0" fmla="*/ 22067 h 914934"/>
              <a:gd name="connsiteX1" fmla="*/ 52711 w 1182954"/>
              <a:gd name="connsiteY1" fmla="*/ 680918 h 914934"/>
              <a:gd name="connsiteX2" fmla="*/ 22078 w 1182954"/>
              <a:gd name="connsiteY2" fmla="*/ 862223 h 914934"/>
              <a:gd name="connsiteX3" fmla="*/ 203371 w 1182954"/>
              <a:gd name="connsiteY3" fmla="*/ 892856 h 914934"/>
              <a:gd name="connsiteX4" fmla="*/ 1130243 w 1182954"/>
              <a:gd name="connsiteY4" fmla="*/ 234005 h 914934"/>
              <a:gd name="connsiteX5" fmla="*/ 1160875 w 1182954"/>
              <a:gd name="connsiteY5" fmla="*/ 52712 h 914934"/>
              <a:gd name="connsiteX6" fmla="*/ 979582 w 1182954"/>
              <a:gd name="connsiteY6" fmla="*/ 22067 h 9149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182954" h="914934">
                <a:moveTo>
                  <a:pt x="979582" y="22067"/>
                </a:moveTo>
                <a:lnTo>
                  <a:pt x="52711" y="680918"/>
                </a:lnTo>
                <a:cubicBezTo>
                  <a:pt x="-5568" y="722345"/>
                  <a:pt x="-19361" y="803930"/>
                  <a:pt x="22078" y="862223"/>
                </a:cubicBezTo>
                <a:cubicBezTo>
                  <a:pt x="63506" y="920503"/>
                  <a:pt x="145091" y="934296"/>
                  <a:pt x="203371" y="892856"/>
                </a:cubicBezTo>
                <a:lnTo>
                  <a:pt x="1130243" y="234005"/>
                </a:lnTo>
                <a:cubicBezTo>
                  <a:pt x="1188523" y="192578"/>
                  <a:pt x="1202315" y="110993"/>
                  <a:pt x="1160875" y="52712"/>
                </a:cubicBezTo>
                <a:cubicBezTo>
                  <a:pt x="1119447" y="-5567"/>
                  <a:pt x="1037863" y="-19359"/>
                  <a:pt x="979582" y="22067"/>
                </a:cubicBezTo>
              </a:path>
            </a:pathLst>
          </a:custGeom>
          <a:solidFill>
            <a:srgbClr val="B6B2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8845753" y="2418487"/>
            <a:ext cx="3346208" cy="618312"/>
          </a:xfrm>
          <a:custGeom>
            <a:avLst/>
            <a:gdLst>
              <a:gd name="connsiteX0" fmla="*/ 0 w 3346208"/>
              <a:gd name="connsiteY0" fmla="*/ 618312 h 618312"/>
              <a:gd name="connsiteX1" fmla="*/ 3346208 w 3346208"/>
              <a:gd name="connsiteY1" fmla="*/ 618312 h 618312"/>
              <a:gd name="connsiteX2" fmla="*/ 3346208 w 3346208"/>
              <a:gd name="connsiteY2" fmla="*/ 0 h 618312"/>
              <a:gd name="connsiteX3" fmla="*/ 0 w 3346208"/>
              <a:gd name="connsiteY3" fmla="*/ 0 h 618312"/>
              <a:gd name="connsiteX4" fmla="*/ 0 w 3346208"/>
              <a:gd name="connsiteY4" fmla="*/ 618312 h 61831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46208" h="618312">
                <a:moveTo>
                  <a:pt x="0" y="618312"/>
                </a:moveTo>
                <a:lnTo>
                  <a:pt x="3346208" y="618312"/>
                </a:lnTo>
                <a:lnTo>
                  <a:pt x="3346208" y="0"/>
                </a:lnTo>
                <a:lnTo>
                  <a:pt x="0" y="0"/>
                </a:lnTo>
                <a:lnTo>
                  <a:pt x="0" y="618312"/>
                </a:lnTo>
              </a:path>
            </a:pathLst>
          </a:custGeom>
          <a:solidFill>
            <a:schemeClr val="accent1">
              <a:lumMod val="40000"/>
              <a:lumOff val="60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436536" y="2176247"/>
            <a:ext cx="1431507" cy="1118527"/>
          </a:xfrm>
          <a:custGeom>
            <a:avLst/>
            <a:gdLst>
              <a:gd name="connsiteX0" fmla="*/ 1409230 w 1431506"/>
              <a:gd name="connsiteY0" fmla="*/ 860564 h 1118527"/>
              <a:gd name="connsiteX1" fmla="*/ 1055916 w 1431506"/>
              <a:gd name="connsiteY1" fmla="*/ 1111935 h 1118527"/>
              <a:gd name="connsiteX2" fmla="*/ 0 w 1431506"/>
              <a:gd name="connsiteY2" fmla="*/ 1118527 h 1118527"/>
              <a:gd name="connsiteX3" fmla="*/ 13182 w 1431506"/>
              <a:gd name="connsiteY3" fmla="*/ 0 h 1118527"/>
              <a:gd name="connsiteX4" fmla="*/ 1064158 w 1431506"/>
              <a:gd name="connsiteY4" fmla="*/ 0 h 1118527"/>
              <a:gd name="connsiteX5" fmla="*/ 1431505 w 1431506"/>
              <a:gd name="connsiteY5" fmla="*/ 258635 h 1118527"/>
              <a:gd name="connsiteX6" fmla="*/ 1409230 w 1431506"/>
              <a:gd name="connsiteY6" fmla="*/ 860564 h 11185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431506" h="1118527">
                <a:moveTo>
                  <a:pt x="1409230" y="860564"/>
                </a:moveTo>
                <a:lnTo>
                  <a:pt x="1055916" y="1111935"/>
                </a:lnTo>
                <a:lnTo>
                  <a:pt x="0" y="1118527"/>
                </a:lnTo>
                <a:lnTo>
                  <a:pt x="13182" y="0"/>
                </a:lnTo>
                <a:lnTo>
                  <a:pt x="1064158" y="0"/>
                </a:lnTo>
                <a:lnTo>
                  <a:pt x="1431505" y="258635"/>
                </a:lnTo>
                <a:lnTo>
                  <a:pt x="1409230" y="860564"/>
                </a:lnTo>
              </a:path>
            </a:pathLst>
          </a:custGeom>
          <a:solidFill>
            <a:schemeClr val="accent1">
              <a:lumMod val="40000"/>
              <a:lumOff val="60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6624408" y="3087204"/>
            <a:ext cx="960463" cy="207213"/>
          </a:xfrm>
          <a:custGeom>
            <a:avLst/>
            <a:gdLst>
              <a:gd name="connsiteX0" fmla="*/ 103606 w 960463"/>
              <a:gd name="connsiteY0" fmla="*/ 0 h 207213"/>
              <a:gd name="connsiteX1" fmla="*/ 856856 w 960463"/>
              <a:gd name="connsiteY1" fmla="*/ 0 h 207213"/>
              <a:gd name="connsiteX2" fmla="*/ 960463 w 960463"/>
              <a:gd name="connsiteY2" fmla="*/ 103606 h 207213"/>
              <a:gd name="connsiteX3" fmla="*/ 960463 w 960463"/>
              <a:gd name="connsiteY3" fmla="*/ 103606 h 207213"/>
              <a:gd name="connsiteX4" fmla="*/ 856856 w 960463"/>
              <a:gd name="connsiteY4" fmla="*/ 207213 h 207213"/>
              <a:gd name="connsiteX5" fmla="*/ 103606 w 960463"/>
              <a:gd name="connsiteY5" fmla="*/ 207213 h 207213"/>
              <a:gd name="connsiteX6" fmla="*/ 0 w 960463"/>
              <a:gd name="connsiteY6" fmla="*/ 103606 h 207213"/>
              <a:gd name="connsiteX7" fmla="*/ 0 w 960463"/>
              <a:gd name="connsiteY7" fmla="*/ 103606 h 207213"/>
              <a:gd name="connsiteX8" fmla="*/ 103606 w 960463"/>
              <a:gd name="connsiteY8" fmla="*/ 0 h 20721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60463" h="207213">
                <a:moveTo>
                  <a:pt x="103606" y="0"/>
                </a:moveTo>
                <a:lnTo>
                  <a:pt x="856856" y="0"/>
                </a:lnTo>
                <a:cubicBezTo>
                  <a:pt x="913841" y="0"/>
                  <a:pt x="960463" y="46621"/>
                  <a:pt x="960463" y="103606"/>
                </a:cubicBezTo>
                <a:lnTo>
                  <a:pt x="960463" y="103606"/>
                </a:lnTo>
                <a:cubicBezTo>
                  <a:pt x="960463" y="160591"/>
                  <a:pt x="913841" y="207213"/>
                  <a:pt x="856856" y="207213"/>
                </a:cubicBezTo>
                <a:lnTo>
                  <a:pt x="103606" y="207213"/>
                </a:lnTo>
                <a:cubicBezTo>
                  <a:pt x="46621" y="207213"/>
                  <a:pt x="0" y="160591"/>
                  <a:pt x="0" y="103606"/>
                </a:cubicBezTo>
                <a:lnTo>
                  <a:pt x="0" y="103606"/>
                </a:lnTo>
                <a:cubicBezTo>
                  <a:pt x="0" y="46621"/>
                  <a:pt x="46621" y="0"/>
                  <a:pt x="103606" y="0"/>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6436615" y="2779153"/>
            <a:ext cx="1128407" cy="207213"/>
          </a:xfrm>
          <a:custGeom>
            <a:avLst/>
            <a:gdLst>
              <a:gd name="connsiteX0" fmla="*/ 103606 w 1128407"/>
              <a:gd name="connsiteY0" fmla="*/ 0 h 207213"/>
              <a:gd name="connsiteX1" fmla="*/ 1024801 w 1128407"/>
              <a:gd name="connsiteY1" fmla="*/ 0 h 207213"/>
              <a:gd name="connsiteX2" fmla="*/ 1128407 w 1128407"/>
              <a:gd name="connsiteY2" fmla="*/ 103606 h 207213"/>
              <a:gd name="connsiteX3" fmla="*/ 1128407 w 1128407"/>
              <a:gd name="connsiteY3" fmla="*/ 103606 h 207213"/>
              <a:gd name="connsiteX4" fmla="*/ 1024801 w 1128407"/>
              <a:gd name="connsiteY4" fmla="*/ 207213 h 207213"/>
              <a:gd name="connsiteX5" fmla="*/ 103606 w 1128407"/>
              <a:gd name="connsiteY5" fmla="*/ 207213 h 207213"/>
              <a:gd name="connsiteX6" fmla="*/ 0 w 1128407"/>
              <a:gd name="connsiteY6" fmla="*/ 103606 h 207213"/>
              <a:gd name="connsiteX7" fmla="*/ 0 w 1128407"/>
              <a:gd name="connsiteY7" fmla="*/ 103606 h 207213"/>
              <a:gd name="connsiteX8" fmla="*/ 103606 w 1128407"/>
              <a:gd name="connsiteY8" fmla="*/ 0 h 20721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128407" h="207213">
                <a:moveTo>
                  <a:pt x="103606" y="0"/>
                </a:moveTo>
                <a:lnTo>
                  <a:pt x="1024801" y="0"/>
                </a:lnTo>
                <a:cubicBezTo>
                  <a:pt x="1081785" y="0"/>
                  <a:pt x="1128407" y="46621"/>
                  <a:pt x="1128407" y="103606"/>
                </a:cubicBezTo>
                <a:lnTo>
                  <a:pt x="1128407" y="103606"/>
                </a:lnTo>
                <a:cubicBezTo>
                  <a:pt x="1128407" y="160591"/>
                  <a:pt x="1081785" y="207213"/>
                  <a:pt x="1024801" y="207213"/>
                </a:cubicBezTo>
                <a:lnTo>
                  <a:pt x="103606" y="207213"/>
                </a:lnTo>
                <a:cubicBezTo>
                  <a:pt x="46621" y="207213"/>
                  <a:pt x="0" y="160591"/>
                  <a:pt x="0" y="103606"/>
                </a:cubicBezTo>
                <a:lnTo>
                  <a:pt x="0" y="103606"/>
                </a:lnTo>
                <a:cubicBezTo>
                  <a:pt x="0" y="46621"/>
                  <a:pt x="46621" y="0"/>
                  <a:pt x="103606" y="0"/>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6289751" y="2469464"/>
            <a:ext cx="1397203" cy="207213"/>
          </a:xfrm>
          <a:custGeom>
            <a:avLst/>
            <a:gdLst>
              <a:gd name="connsiteX0" fmla="*/ 103606 w 1397203"/>
              <a:gd name="connsiteY0" fmla="*/ 0 h 207213"/>
              <a:gd name="connsiteX1" fmla="*/ 1293596 w 1397203"/>
              <a:gd name="connsiteY1" fmla="*/ 0 h 207213"/>
              <a:gd name="connsiteX2" fmla="*/ 1397202 w 1397203"/>
              <a:gd name="connsiteY2" fmla="*/ 103606 h 207213"/>
              <a:gd name="connsiteX3" fmla="*/ 1293596 w 1397203"/>
              <a:gd name="connsiteY3" fmla="*/ 207213 h 207213"/>
              <a:gd name="connsiteX4" fmla="*/ 103606 w 1397203"/>
              <a:gd name="connsiteY4" fmla="*/ 207213 h 207213"/>
              <a:gd name="connsiteX5" fmla="*/ 0 w 1397203"/>
              <a:gd name="connsiteY5" fmla="*/ 103606 h 207213"/>
              <a:gd name="connsiteX6" fmla="*/ 103606 w 1397203"/>
              <a:gd name="connsiteY6" fmla="*/ 0 h 20721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397203" h="207213">
                <a:moveTo>
                  <a:pt x="103606" y="0"/>
                </a:moveTo>
                <a:lnTo>
                  <a:pt x="1293596" y="0"/>
                </a:lnTo>
                <a:cubicBezTo>
                  <a:pt x="1350581" y="0"/>
                  <a:pt x="1397202" y="46621"/>
                  <a:pt x="1397202" y="103606"/>
                </a:cubicBezTo>
                <a:cubicBezTo>
                  <a:pt x="1397202" y="160591"/>
                  <a:pt x="1350581" y="207213"/>
                  <a:pt x="1293596" y="207213"/>
                </a:cubicBezTo>
                <a:lnTo>
                  <a:pt x="103606" y="207213"/>
                </a:lnTo>
                <a:cubicBezTo>
                  <a:pt x="46621" y="207213"/>
                  <a:pt x="0" y="160591"/>
                  <a:pt x="0" y="103606"/>
                </a:cubicBezTo>
                <a:cubicBezTo>
                  <a:pt x="0" y="46621"/>
                  <a:pt x="46621" y="0"/>
                  <a:pt x="103606" y="0"/>
                </a:cubicBezTo>
              </a:path>
            </a:pathLst>
          </a:custGeom>
          <a:solidFill>
            <a:schemeClr val="accent1">
              <a:lumMod val="20000"/>
              <a:lumOff val="80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6436615" y="2176247"/>
            <a:ext cx="1397203" cy="207213"/>
          </a:xfrm>
          <a:custGeom>
            <a:avLst/>
            <a:gdLst>
              <a:gd name="connsiteX0" fmla="*/ 103606 w 1397203"/>
              <a:gd name="connsiteY0" fmla="*/ 0 h 207213"/>
              <a:gd name="connsiteX1" fmla="*/ 1293596 w 1397203"/>
              <a:gd name="connsiteY1" fmla="*/ 0 h 207213"/>
              <a:gd name="connsiteX2" fmla="*/ 1397203 w 1397203"/>
              <a:gd name="connsiteY2" fmla="*/ 103606 h 207213"/>
              <a:gd name="connsiteX3" fmla="*/ 1293596 w 1397203"/>
              <a:gd name="connsiteY3" fmla="*/ 207213 h 207213"/>
              <a:gd name="connsiteX4" fmla="*/ 103606 w 1397203"/>
              <a:gd name="connsiteY4" fmla="*/ 207213 h 207213"/>
              <a:gd name="connsiteX5" fmla="*/ 0 w 1397203"/>
              <a:gd name="connsiteY5" fmla="*/ 103606 h 207213"/>
              <a:gd name="connsiteX6" fmla="*/ 103606 w 1397203"/>
              <a:gd name="connsiteY6" fmla="*/ 0 h 20721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397203" h="207213">
                <a:moveTo>
                  <a:pt x="103606" y="0"/>
                </a:moveTo>
                <a:lnTo>
                  <a:pt x="1293596" y="0"/>
                </a:lnTo>
                <a:cubicBezTo>
                  <a:pt x="1350581" y="0"/>
                  <a:pt x="1397203" y="46621"/>
                  <a:pt x="1397203" y="103606"/>
                </a:cubicBezTo>
                <a:cubicBezTo>
                  <a:pt x="1397203" y="160591"/>
                  <a:pt x="1350581" y="207213"/>
                  <a:pt x="1293596" y="207213"/>
                </a:cubicBezTo>
                <a:lnTo>
                  <a:pt x="103606" y="207213"/>
                </a:lnTo>
                <a:cubicBezTo>
                  <a:pt x="46621" y="207213"/>
                  <a:pt x="0" y="160591"/>
                  <a:pt x="0" y="103606"/>
                </a:cubicBezTo>
                <a:cubicBezTo>
                  <a:pt x="0" y="46621"/>
                  <a:pt x="46621" y="0"/>
                  <a:pt x="103606" y="0"/>
                </a:cubicBezTo>
              </a:path>
            </a:pathLst>
          </a:custGeom>
          <a:solidFill>
            <a:schemeClr val="accent1">
              <a:lumMod val="20000"/>
              <a:lumOff val="80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7629315" y="1679117"/>
            <a:ext cx="1182951" cy="914933"/>
          </a:xfrm>
          <a:custGeom>
            <a:avLst/>
            <a:gdLst>
              <a:gd name="connsiteX0" fmla="*/ 203372 w 1182951"/>
              <a:gd name="connsiteY0" fmla="*/ 22072 h 914933"/>
              <a:gd name="connsiteX1" fmla="*/ 1130244 w 1182951"/>
              <a:gd name="connsiteY1" fmla="*/ 680923 h 914933"/>
              <a:gd name="connsiteX2" fmla="*/ 1160876 w 1182951"/>
              <a:gd name="connsiteY2" fmla="*/ 862215 h 914933"/>
              <a:gd name="connsiteX3" fmla="*/ 979584 w 1182951"/>
              <a:gd name="connsiteY3" fmla="*/ 892860 h 914933"/>
              <a:gd name="connsiteX4" fmla="*/ 52712 w 1182951"/>
              <a:gd name="connsiteY4" fmla="*/ 234010 h 914933"/>
              <a:gd name="connsiteX5" fmla="*/ 22067 w 1182951"/>
              <a:gd name="connsiteY5" fmla="*/ 52717 h 914933"/>
              <a:gd name="connsiteX6" fmla="*/ 203372 w 1182951"/>
              <a:gd name="connsiteY6" fmla="*/ 22072 h 91493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182951" h="914933">
                <a:moveTo>
                  <a:pt x="203372" y="22072"/>
                </a:moveTo>
                <a:lnTo>
                  <a:pt x="1130244" y="680923"/>
                </a:lnTo>
                <a:cubicBezTo>
                  <a:pt x="1188524" y="722350"/>
                  <a:pt x="1202304" y="803935"/>
                  <a:pt x="1160876" y="862215"/>
                </a:cubicBezTo>
                <a:cubicBezTo>
                  <a:pt x="1119449" y="920508"/>
                  <a:pt x="1037864" y="934288"/>
                  <a:pt x="979584" y="892860"/>
                </a:cubicBezTo>
                <a:lnTo>
                  <a:pt x="52712" y="234010"/>
                </a:lnTo>
                <a:cubicBezTo>
                  <a:pt x="-5567" y="192582"/>
                  <a:pt x="-19360" y="110997"/>
                  <a:pt x="22067" y="52717"/>
                </a:cubicBezTo>
                <a:cubicBezTo>
                  <a:pt x="63507" y="-5575"/>
                  <a:pt x="145092" y="-19354"/>
                  <a:pt x="203372" y="22072"/>
                </a:cubicBezTo>
              </a:path>
            </a:pathLst>
          </a:custGeom>
          <a:solidFill>
            <a:schemeClr val="accent1">
              <a:lumMod val="40000"/>
              <a:lumOff val="60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2639616" y="3965639"/>
            <a:ext cx="8352928" cy="1814830"/>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dirty="0">
                <a:solidFill>
                  <a:schemeClr val="bg1"/>
                </a:solidFill>
                <a:latin typeface="微软雅黑 Light" panose="020B0502040204020203" pitchFamily="34" charset="-122"/>
                <a:ea typeface="微软雅黑 Light" panose="020B0502040204020203" pitchFamily="34" charset="-122"/>
              </a:rPr>
              <a:t>希望大家也能分享这次培训的知识，让更多的人了解到信息安全的重要性。</a:t>
            </a:r>
            <a:endParaRPr lang="en-US" altLang="zh-CN" sz="2800" dirty="0">
              <a:solidFill>
                <a:schemeClr val="bg1"/>
              </a:solidFill>
              <a:latin typeface="微软雅黑 Light" panose="020B0502040204020203" pitchFamily="34" charset="-122"/>
              <a:ea typeface="微软雅黑 Light" panose="020B0502040204020203" pitchFamily="34" charset="-122"/>
            </a:endParaRPr>
          </a:p>
          <a:p>
            <a:pPr marL="457200" indent="-457200">
              <a:buFont typeface="Wingdings" panose="05000000000000000000" pitchFamily="2" charset="2"/>
              <a:buChar char="p"/>
            </a:pPr>
            <a:r>
              <a:rPr lang="zh-CN" altLang="en-US" sz="2800" dirty="0">
                <a:solidFill>
                  <a:schemeClr val="bg1"/>
                </a:solidFill>
                <a:latin typeface="微软雅黑 Light" panose="020B0502040204020203" pitchFamily="34" charset="-122"/>
                <a:ea typeface="微软雅黑 Light" panose="020B0502040204020203" pitchFamily="34" charset="-122"/>
              </a:rPr>
              <a:t>或许因为你的一句提醒，就可以避免数以万计的财产损失。</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423" y="1429615"/>
            <a:ext cx="3391447" cy="1907689"/>
          </a:xfrm>
          <a:prstGeom prst="rect">
            <a:avLst/>
          </a:prstGeom>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内容占位符 4" descr="easyrecovery.gif"/>
          <p:cNvPicPr>
            <a:picLocks noGrp="1" noChangeAspect="1"/>
          </p:cNvPicPr>
          <p:nvPr>
            <p:ph sz="quarter" idx="10"/>
          </p:nvPr>
        </p:nvPicPr>
        <p:blipFill>
          <a:blip r:embed="rId2" cstate="print"/>
          <a:stretch>
            <a:fillRect/>
          </a:stretch>
        </p:blipFill>
        <p:spPr>
          <a:xfrm>
            <a:off x="1894012" y="2173947"/>
            <a:ext cx="4227141" cy="3123388"/>
          </a:xfrm>
          <a:prstGeom prst="roundRect">
            <a:avLst>
              <a:gd name="adj" fmla="val 8594"/>
            </a:avLst>
          </a:prstGeom>
          <a:solidFill>
            <a:srgbClr val="FFFFFF">
              <a:shade val="85000"/>
            </a:srgbClr>
          </a:solidFill>
          <a:effectLst>
            <a:reflection blurRad="12700" stA="38000" endPos="28000" dist="5000" dir="5400000" sy="-100000" algn="bl" rotWithShape="0"/>
          </a:effectLst>
        </p:spPr>
      </p:pic>
      <p:pic>
        <p:nvPicPr>
          <p:cNvPr id="30" name="图片 5" descr="wywz.gif"/>
          <p:cNvPicPr>
            <a:picLocks noChangeAspect="1"/>
          </p:cNvPicPr>
          <p:nvPr/>
        </p:nvPicPr>
        <p:blipFill>
          <a:blip r:embed="rId3" cstate="print"/>
          <a:stretch>
            <a:fillRect/>
          </a:stretch>
        </p:blipFill>
        <p:spPr>
          <a:xfrm>
            <a:off x="6121151" y="3198417"/>
            <a:ext cx="4948811" cy="3390131"/>
          </a:xfrm>
          <a:prstGeom prst="rect">
            <a:avLst/>
          </a:prstGeom>
          <a:ln>
            <a:noFill/>
          </a:ln>
          <a:effectLst>
            <a:softEdge rad="112500"/>
          </a:effectLst>
        </p:spPr>
      </p:pic>
      <p:sp>
        <p:nvSpPr>
          <p:cNvPr id="31" name="TextBox 30"/>
          <p:cNvSpPr txBox="1"/>
          <p:nvPr/>
        </p:nvSpPr>
        <p:spPr>
          <a:xfrm>
            <a:off x="6300031" y="1573783"/>
            <a:ext cx="4591048" cy="1198880"/>
          </a:xfrm>
          <a:prstGeom prst="rect">
            <a:avLst/>
          </a:prstGeom>
          <a:noFill/>
        </p:spPr>
        <p:txBody>
          <a:bodyPr>
            <a:spAutoFit/>
          </a:bodyPr>
          <a:lstStyle/>
          <a:p>
            <a:pPr>
              <a:defRPr/>
            </a:pPr>
            <a:r>
              <a:rPr lang="zh-CN" altLang="en-US" sz="2400" dirty="0">
                <a:ln w="0"/>
                <a:solidFill>
                  <a:schemeClr val="bg1"/>
                </a:solidFill>
                <a:latin typeface="微软雅黑 Light" panose="020B0502040204020203" pitchFamily="34" charset="-122"/>
                <a:ea typeface="微软雅黑 Light" panose="020B0502040204020203" pitchFamily="34" charset="-122"/>
              </a:rPr>
              <a:t>回收站数据定期按照美国国防部或者保密局要求的标准方法进行擦除（一般至少擦除</a:t>
            </a:r>
            <a:r>
              <a:rPr lang="en-US" altLang="zh-CN" sz="2400" dirty="0">
                <a:ln w="0"/>
                <a:solidFill>
                  <a:schemeClr val="bg1"/>
                </a:solidFill>
                <a:latin typeface="微软雅黑 Light" panose="020B0502040204020203" pitchFamily="34" charset="-122"/>
                <a:ea typeface="微软雅黑 Light" panose="020B0502040204020203" pitchFamily="34" charset="-122"/>
              </a:rPr>
              <a:t>3</a:t>
            </a:r>
            <a:r>
              <a:rPr lang="zh-CN" altLang="en-US" sz="2400" dirty="0">
                <a:ln w="0"/>
                <a:solidFill>
                  <a:schemeClr val="bg1"/>
                </a:solidFill>
                <a:latin typeface="微软雅黑 Light" panose="020B0502040204020203" pitchFamily="34" charset="-122"/>
                <a:ea typeface="微软雅黑 Light" panose="020B0502040204020203" pitchFamily="34" charset="-122"/>
              </a:rPr>
              <a:t>次）</a:t>
            </a:r>
          </a:p>
        </p:txBody>
      </p:sp>
      <p:sp>
        <p:nvSpPr>
          <p:cNvPr id="32" name="标题 1"/>
          <p:cNvSpPr txBox="1"/>
          <p:nvPr/>
        </p:nvSpPr>
        <p:spPr>
          <a:xfrm>
            <a:off x="5472323" y="928508"/>
            <a:ext cx="3168352" cy="35240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微软雅黑" panose="020B0503020204020204" pitchFamily="34" charset="-122"/>
                <a:ea typeface="微软雅黑" panose="020B0503020204020204" pitchFamily="34" charset="-122"/>
              </a:rPr>
              <a:t>数据恢复与擦除</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4983" y="132443"/>
            <a:ext cx="1436072" cy="368224"/>
          </a:xfrm>
          <a:prstGeom prst="rect">
            <a:avLst/>
          </a:prstGeom>
        </p:spPr>
      </p:pic>
      <p:sp>
        <p:nvSpPr>
          <p:cNvPr id="13" name="Freeform 3"/>
          <p:cNvSpPr/>
          <p:nvPr/>
        </p:nvSpPr>
        <p:spPr>
          <a:xfrm>
            <a:off x="0" y="1088136"/>
            <a:ext cx="5159896"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125700" y="1159275"/>
            <a:ext cx="4178211"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数据安全保护与电子取证</a:t>
            </a:r>
          </a:p>
        </p:txBody>
      </p:sp>
      <p:sp>
        <p:nvSpPr>
          <p:cNvPr id="5" name="Freeform 3"/>
          <p:cNvSpPr/>
          <p:nvPr/>
        </p:nvSpPr>
        <p:spPr>
          <a:xfrm>
            <a:off x="0" y="658368"/>
            <a:ext cx="343170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26067" y="658707"/>
            <a:ext cx="2468033"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计算机故障</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43170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1" y="1088136"/>
            <a:ext cx="5231903"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6547" y="691727"/>
            <a:ext cx="2580640"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计算机故障</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0" y="1159275"/>
            <a:ext cx="4106203"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数据安全保护与电子取证</a:t>
            </a:r>
          </a:p>
        </p:txBody>
      </p:sp>
      <p:sp>
        <p:nvSpPr>
          <p:cNvPr id="9" name="TextBox 8"/>
          <p:cNvSpPr txBox="1"/>
          <p:nvPr/>
        </p:nvSpPr>
        <p:spPr>
          <a:xfrm>
            <a:off x="3742920" y="1682495"/>
            <a:ext cx="6086027" cy="2306955"/>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游戏服务器被攻破，犯罪分子销毁证据。然而天网恢恢，疏而不漏。</a:t>
            </a:r>
            <a:endParaRPr lang="en-US" altLang="zh-CN" sz="2400" b="1" dirty="0">
              <a:solidFill>
                <a:schemeClr val="bg1"/>
              </a:solidFill>
              <a:latin typeface="微软雅黑 Light" panose="020B0502040204020203" pitchFamily="34" charset="-122"/>
              <a:ea typeface="微软雅黑 Light" panose="020B0502040204020203" pitchFamily="34" charset="-122"/>
            </a:endParaRPr>
          </a:p>
          <a:p>
            <a:pPr>
              <a:lnSpc>
                <a:spcPct val="150000"/>
              </a:lnSpc>
            </a:pP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sp>
        <p:nvSpPr>
          <p:cNvPr id="10" name="Rectangle 9"/>
          <p:cNvSpPr/>
          <p:nvPr/>
        </p:nvSpPr>
        <p:spPr>
          <a:xfrm>
            <a:off x="3737068" y="3656847"/>
            <a:ext cx="7395352" cy="1476375"/>
          </a:xfrm>
          <a:prstGeom prst="rect">
            <a:avLst/>
          </a:prstGeom>
        </p:spPr>
        <p:txBody>
          <a:bodyPr wrap="square">
            <a:spAutoFit/>
          </a:bodyPr>
          <a:lstStyle/>
          <a:p>
            <a:pPr>
              <a:lnSpc>
                <a:spcPct val="150000"/>
              </a:lnSpc>
            </a:pPr>
            <a:r>
              <a:rPr lang="zh-CN" altLang="en-US" sz="2000" b="1" dirty="0">
                <a:solidFill>
                  <a:schemeClr val="bg1"/>
                </a:solidFill>
                <a:latin typeface="微软雅黑 Light" panose="020B0502040204020203" pitchFamily="34" charset="-122"/>
                <a:ea typeface="微软雅黑 Light" panose="020B0502040204020203" pitchFamily="34" charset="-122"/>
              </a:rPr>
              <a:t>简单描述：</a:t>
            </a:r>
            <a:r>
              <a:rPr lang="zh-CN" altLang="en-US" sz="2000" dirty="0">
                <a:solidFill>
                  <a:schemeClr val="bg1"/>
                </a:solidFill>
                <a:latin typeface="微软雅黑 Light" panose="020B0502040204020203" pitchFamily="34" charset="-122"/>
                <a:ea typeface="微软雅黑 Light" panose="020B0502040204020203" pitchFamily="34" charset="-122"/>
              </a:rPr>
              <a:t>国内知名游戏运营商</a:t>
            </a:r>
            <a:r>
              <a:rPr lang="en-US" altLang="zh-CN" sz="2000" dirty="0">
                <a:solidFill>
                  <a:schemeClr val="bg1"/>
                </a:solidFill>
                <a:latin typeface="微软雅黑 Light" panose="020B0502040204020203" pitchFamily="34" charset="-122"/>
                <a:ea typeface="微软雅黑 Light" panose="020B0502040204020203" pitchFamily="34" charset="-122"/>
              </a:rPr>
              <a:t>A</a:t>
            </a:r>
            <a:r>
              <a:rPr lang="zh-CN" altLang="en-US" sz="2000" dirty="0">
                <a:solidFill>
                  <a:schemeClr val="bg1"/>
                </a:solidFill>
                <a:latin typeface="微软雅黑 Light" panose="020B0502040204020203" pitchFamily="34" charset="-122"/>
                <a:ea typeface="微软雅黑 Light" panose="020B0502040204020203" pitchFamily="34" charset="-122"/>
              </a:rPr>
              <a:t>代理的大型游戏</a:t>
            </a:r>
            <a:r>
              <a:rPr lang="en-US" altLang="zh-CN" sz="2000" dirty="0">
                <a:solidFill>
                  <a:schemeClr val="bg1"/>
                </a:solidFill>
                <a:latin typeface="微软雅黑 Light" panose="020B0502040204020203" pitchFamily="34" charset="-122"/>
                <a:ea typeface="微软雅黑 Light" panose="020B0502040204020203" pitchFamily="34" charset="-122"/>
              </a:rPr>
              <a:t>《C》</a:t>
            </a:r>
            <a:r>
              <a:rPr lang="zh-CN" altLang="en-US" sz="2000" dirty="0">
                <a:solidFill>
                  <a:schemeClr val="bg1"/>
                </a:solidFill>
                <a:latin typeface="微软雅黑 Light" panose="020B0502040204020203" pitchFamily="34" charset="-122"/>
                <a:ea typeface="微软雅黑 Light" panose="020B0502040204020203" pitchFamily="34" charset="-122"/>
              </a:rPr>
              <a:t>海外服务器遭黑客攻击后，游戏服务端版本信息泄露，严重的影响公司正常运营，造成的评估损失高达数亿元。</a:t>
            </a:r>
            <a:endParaRPr lang="en-US" altLang="zh-CN" sz="2000" dirty="0">
              <a:solidFill>
                <a:schemeClr val="bg1"/>
              </a:solidFill>
              <a:latin typeface="微软雅黑 Light" panose="020B0502040204020203" pitchFamily="34" charset="-122"/>
              <a:ea typeface="微软雅黑 Light" panose="020B0502040204020203" pitchFamily="34" charset="-122"/>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31445">
            <a:off x="7704375" y="4136687"/>
            <a:ext cx="3251941" cy="325194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3741141">
            <a:off x="4224241" y="5332336"/>
            <a:ext cx="1123999" cy="1123999"/>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975" y="2766335"/>
            <a:ext cx="2692403" cy="2330888"/>
          </a:xfrm>
          <a:prstGeom prst="rect">
            <a:avLst/>
          </a:prstGeom>
        </p:spPr>
      </p:pic>
      <p:pic>
        <p:nvPicPr>
          <p:cNvPr id="14" name="Picture 1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83432" y="4315591"/>
            <a:ext cx="1563267" cy="1563267"/>
          </a:xfrm>
          <a:prstGeom prst="rect">
            <a:avLst/>
          </a:prstGeom>
        </p:spPr>
      </p:pic>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43170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5159896"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6547" y="658707"/>
            <a:ext cx="2436707"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计算机故障</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34424" y="1205441"/>
            <a:ext cx="4185155"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数据安全保护与电子取证</a:t>
            </a:r>
          </a:p>
        </p:txBody>
      </p:sp>
      <p:sp>
        <p:nvSpPr>
          <p:cNvPr id="9" name="TextBox 8"/>
          <p:cNvSpPr txBox="1"/>
          <p:nvPr/>
        </p:nvSpPr>
        <p:spPr>
          <a:xfrm>
            <a:off x="5355264" y="642235"/>
            <a:ext cx="6086027" cy="2306955"/>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游戏服务器被攻破，犯罪分子销毁证据。然而天网恢恢，疏而不漏。</a:t>
            </a:r>
            <a:endParaRPr lang="en-US" altLang="zh-CN" sz="2400" b="1" dirty="0">
              <a:solidFill>
                <a:schemeClr val="bg1"/>
              </a:solidFill>
              <a:latin typeface="微软雅黑 Light" panose="020B0502040204020203" pitchFamily="34" charset="-122"/>
              <a:ea typeface="微软雅黑 Light" panose="020B0502040204020203" pitchFamily="34" charset="-122"/>
            </a:endParaRPr>
          </a:p>
          <a:p>
            <a:pPr>
              <a:lnSpc>
                <a:spcPct val="150000"/>
              </a:lnSpc>
            </a:pP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sp>
        <p:nvSpPr>
          <p:cNvPr id="11" name="TextBox 10"/>
          <p:cNvSpPr txBox="1"/>
          <p:nvPr/>
        </p:nvSpPr>
        <p:spPr>
          <a:xfrm>
            <a:off x="3969111" y="2427059"/>
            <a:ext cx="7395352" cy="4246245"/>
          </a:xfrm>
          <a:prstGeom prst="rect">
            <a:avLst/>
          </a:prstGeom>
          <a:noFill/>
        </p:spPr>
        <p:txBody>
          <a:bodyPr wrap="square" rtlCol="0">
            <a:spAutoFit/>
          </a:bodyPr>
          <a:lstStyle/>
          <a:p>
            <a:pPr>
              <a:lnSpc>
                <a:spcPct val="150000"/>
              </a:lnSpc>
            </a:pPr>
            <a:r>
              <a:rPr lang="zh-CN" altLang="en-US" sz="2000" b="1" dirty="0">
                <a:solidFill>
                  <a:schemeClr val="bg1"/>
                </a:solidFill>
                <a:latin typeface="微软雅黑 Light" panose="020B0502040204020203" pitchFamily="34" charset="-122"/>
                <a:ea typeface="微软雅黑 Light" panose="020B0502040204020203" pitchFamily="34" charset="-122"/>
              </a:rPr>
              <a:t>事情经过：</a:t>
            </a:r>
            <a:endParaRPr lang="en-US" altLang="zh-CN" sz="2000" b="1"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因黑客技术过硬，加之</a:t>
            </a:r>
            <a:r>
              <a:rPr lang="en-US" altLang="zh-CN" sz="2000" dirty="0">
                <a:solidFill>
                  <a:schemeClr val="bg1"/>
                </a:solidFill>
                <a:latin typeface="微软雅黑 Light" panose="020B0502040204020203" pitchFamily="34" charset="-122"/>
                <a:ea typeface="微软雅黑 Light" panose="020B0502040204020203" pitchFamily="34" charset="-122"/>
              </a:rPr>
              <a:t>A</a:t>
            </a:r>
            <a:r>
              <a:rPr lang="zh-CN" altLang="en-US" sz="2000" dirty="0">
                <a:solidFill>
                  <a:schemeClr val="bg1"/>
                </a:solidFill>
                <a:latin typeface="微软雅黑 Light" panose="020B0502040204020203" pitchFamily="34" charset="-122"/>
                <a:ea typeface="微软雅黑 Light" panose="020B0502040204020203" pitchFamily="34" charset="-122"/>
              </a:rPr>
              <a:t>公司技术人员工作疏忽，采用“挂盘取证”，反被黑客获取盘上保存的报案材料，以至于公安机关尚未接到报案，报案材料却摆在了黑客案头。</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按照报案所需资料进行数据销毁，作案计算机被拆毁，硬盘砸碎扔入江内；使用过的手机连同手机卡一并废弃；重要数据存入加密容器强加密后保存在不知情人手中；与网络有关的一切联系如</a:t>
            </a:r>
            <a:r>
              <a:rPr lang="en-US" altLang="zh-CN" sz="2000" dirty="0">
                <a:solidFill>
                  <a:schemeClr val="bg1"/>
                </a:solidFill>
                <a:latin typeface="微软雅黑 Light" panose="020B0502040204020203" pitchFamily="34" charset="-122"/>
                <a:ea typeface="微软雅黑 Light" panose="020B0502040204020203" pitchFamily="34" charset="-122"/>
              </a:rPr>
              <a:t>QQ</a:t>
            </a:r>
            <a:r>
              <a:rPr lang="zh-CN" altLang="en-US" sz="2000" dirty="0">
                <a:solidFill>
                  <a:schemeClr val="bg1"/>
                </a:solidFill>
                <a:latin typeface="微软雅黑 Light" panose="020B0502040204020203" pitchFamily="34" charset="-122"/>
                <a:ea typeface="微软雅黑 Light" panose="020B0502040204020203" pitchFamily="34" charset="-122"/>
              </a:rPr>
              <a:t>、邮件全部停用，凡是能证明其现实及网络行为的物证全部销毁。</a:t>
            </a:r>
            <a:endParaRPr lang="en-US" altLang="zh-CN" sz="2000" dirty="0">
              <a:solidFill>
                <a:schemeClr val="bg1"/>
              </a:solidFill>
              <a:latin typeface="微软雅黑 Light" panose="020B0502040204020203" pitchFamily="34" charset="-122"/>
              <a:ea typeface="微软雅黑 Light" panose="020B0502040204020203" pitchFamily="34" charset="-122"/>
            </a:endParaRPr>
          </a:p>
        </p:txBody>
      </p:sp>
      <p:pic>
        <p:nvPicPr>
          <p:cNvPr id="3" name="Picture 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666073" y="3174535"/>
            <a:ext cx="3107671" cy="1652587"/>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43170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1" y="1088136"/>
            <a:ext cx="5231903"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6547" y="691727"/>
            <a:ext cx="2533227"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计算机故障</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0" y="1159275"/>
            <a:ext cx="4106203"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数据安全保护与电子取证</a:t>
            </a:r>
          </a:p>
        </p:txBody>
      </p:sp>
      <p:sp>
        <p:nvSpPr>
          <p:cNvPr id="9" name="TextBox 8"/>
          <p:cNvSpPr txBox="1"/>
          <p:nvPr/>
        </p:nvSpPr>
        <p:spPr>
          <a:xfrm>
            <a:off x="5535233" y="670225"/>
            <a:ext cx="6086027" cy="2306955"/>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游戏服务器被攻破，犯罪分子销毁证据。然而天网恢恢，疏而不漏。</a:t>
            </a:r>
            <a:endParaRPr lang="en-US" altLang="zh-CN" sz="2400" b="1" dirty="0">
              <a:solidFill>
                <a:schemeClr val="bg1"/>
              </a:solidFill>
              <a:latin typeface="微软雅黑 Light" panose="020B0502040204020203" pitchFamily="34" charset="-122"/>
              <a:ea typeface="微软雅黑 Light" panose="020B0502040204020203" pitchFamily="34" charset="-122"/>
            </a:endParaRPr>
          </a:p>
          <a:p>
            <a:pPr>
              <a:lnSpc>
                <a:spcPct val="150000"/>
              </a:lnSpc>
            </a:pP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sp>
        <p:nvSpPr>
          <p:cNvPr id="10" name="TextBox 9"/>
          <p:cNvSpPr txBox="1"/>
          <p:nvPr/>
        </p:nvSpPr>
        <p:spPr>
          <a:xfrm>
            <a:off x="3935760" y="2491929"/>
            <a:ext cx="7901523" cy="3969385"/>
          </a:xfrm>
          <a:prstGeom prst="rect">
            <a:avLst/>
          </a:prstGeom>
          <a:noFill/>
        </p:spPr>
        <p:txBody>
          <a:bodyPr wrap="square" rtlCol="0">
            <a:spAutoFit/>
          </a:bodyPr>
          <a:lstStyle/>
          <a:p>
            <a:pPr>
              <a:lnSpc>
                <a:spcPct val="150000"/>
              </a:lnSpc>
            </a:pPr>
            <a:r>
              <a:rPr lang="zh-CN" altLang="en-US" sz="2000" b="1" dirty="0">
                <a:solidFill>
                  <a:schemeClr val="bg1"/>
                </a:solidFill>
                <a:latin typeface="微软雅黑 Light" panose="020B0502040204020203" pitchFamily="34" charset="-122"/>
                <a:ea typeface="微软雅黑 Light" panose="020B0502040204020203" pitchFamily="34" charset="-122"/>
              </a:rPr>
              <a:t>深入分析：</a:t>
            </a:r>
            <a:endParaRPr lang="en-US" altLang="zh-CN" sz="2000" b="1"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采用</a:t>
            </a:r>
            <a:r>
              <a:rPr lang="zh-CN" altLang="en-US" sz="2800" dirty="0">
                <a:solidFill>
                  <a:schemeClr val="bg1"/>
                </a:solidFill>
                <a:latin typeface="微软雅黑 Light" panose="020B0502040204020203" pitchFamily="34" charset="-122"/>
                <a:ea typeface="微软雅黑 Light" panose="020B0502040204020203" pitchFamily="34" charset="-122"/>
              </a:rPr>
              <a:t>“检测逻辑”</a:t>
            </a:r>
            <a:r>
              <a:rPr lang="zh-CN" altLang="en-US" sz="2000" dirty="0">
                <a:solidFill>
                  <a:schemeClr val="bg1"/>
                </a:solidFill>
                <a:latin typeface="微软雅黑 Light" panose="020B0502040204020203" pitchFamily="34" charset="-122"/>
                <a:ea typeface="微软雅黑 Light" panose="020B0502040204020203" pitchFamily="34" charset="-122"/>
              </a:rPr>
              <a:t>和</a:t>
            </a:r>
            <a:r>
              <a:rPr lang="zh-CN" altLang="en-US" sz="2800" dirty="0">
                <a:solidFill>
                  <a:schemeClr val="bg1"/>
                </a:solidFill>
                <a:latin typeface="微软雅黑 Light" panose="020B0502040204020203" pitchFamily="34" charset="-122"/>
                <a:ea typeface="微软雅黑 Light" panose="020B0502040204020203" pitchFamily="34" charset="-122"/>
              </a:rPr>
              <a:t>“打击逻辑”</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检测逻辑其实就是技术检测手段，对入侵路径有初步的了解，掌握入侵的技术手段，发现系统自身的安全问题。</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打击逻辑其实就是对非入侵技术的取证，倾向于对动机取证。</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打击逻辑一般先从业务数据取证，对黑客类案件可由获利点取证，了解其获利渠道，比如淘宝、</a:t>
            </a:r>
            <a:r>
              <a:rPr lang="en-US" altLang="zh-CN" sz="2000" dirty="0">
                <a:solidFill>
                  <a:schemeClr val="bg1"/>
                </a:solidFill>
                <a:latin typeface="微软雅黑 Light" panose="020B0502040204020203" pitchFamily="34" charset="-122"/>
                <a:ea typeface="微软雅黑 Light" panose="020B0502040204020203" pitchFamily="34" charset="-122"/>
              </a:rPr>
              <a:t>5173</a:t>
            </a:r>
            <a:r>
              <a:rPr lang="zh-CN" altLang="en-US" sz="2000" dirty="0">
                <a:solidFill>
                  <a:schemeClr val="bg1"/>
                </a:solidFill>
                <a:latin typeface="微软雅黑 Light" panose="020B0502040204020203" pitchFamily="34" charset="-122"/>
                <a:ea typeface="微软雅黑 Light" panose="020B0502040204020203" pitchFamily="34" charset="-122"/>
              </a:rPr>
              <a:t>交易平台，再以社会工程学的方式，进一步确认黑客真实作案动机与案件发展</a:t>
            </a:r>
            <a:endParaRPr lang="en-US" altLang="zh-CN" sz="2000" dirty="0">
              <a:solidFill>
                <a:schemeClr val="bg1"/>
              </a:solidFill>
              <a:latin typeface="微软雅黑 Light" panose="020B0502040204020203" pitchFamily="34" charset="-122"/>
              <a:ea typeface="微软雅黑 Light" panose="020B0502040204020203" pitchFamily="34" charset="-122"/>
            </a:endParaRPr>
          </a:p>
        </p:txBody>
      </p:sp>
      <p:pic>
        <p:nvPicPr>
          <p:cNvPr id="3" name="Picture 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58064" y="2803204"/>
            <a:ext cx="2203608" cy="220360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43170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5159896"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6547" y="658707"/>
            <a:ext cx="2446867"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计算机故障</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1" y="1159275"/>
            <a:ext cx="4221864"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数据安全保护与电子取证</a:t>
            </a:r>
          </a:p>
        </p:txBody>
      </p:sp>
      <p:sp>
        <p:nvSpPr>
          <p:cNvPr id="9" name="TextBox 8"/>
          <p:cNvSpPr txBox="1"/>
          <p:nvPr/>
        </p:nvSpPr>
        <p:spPr>
          <a:xfrm>
            <a:off x="5690481" y="838805"/>
            <a:ext cx="6086027" cy="2306955"/>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新鲜事，简单报</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2400" b="1" dirty="0">
                <a:solidFill>
                  <a:schemeClr val="bg1"/>
                </a:solidFill>
                <a:latin typeface="微软雅黑 Light" panose="020B0502040204020203" pitchFamily="34" charset="-122"/>
                <a:ea typeface="微软雅黑 Light" panose="020B0502040204020203" pitchFamily="34" charset="-122"/>
              </a:rPr>
              <a:t>       </a:t>
            </a:r>
            <a:r>
              <a:rPr lang="zh-CN" altLang="en-US" sz="2400" b="1" dirty="0">
                <a:solidFill>
                  <a:schemeClr val="bg1"/>
                </a:solidFill>
                <a:latin typeface="微软雅黑 Light" panose="020B0502040204020203" pitchFamily="34" charset="-122"/>
                <a:ea typeface="微软雅黑 Light" panose="020B0502040204020203" pitchFamily="34" charset="-122"/>
              </a:rPr>
              <a:t>游戏服务器被攻破，犯罪分子销毁证据。然而天网恢恢，疏而不漏。</a:t>
            </a:r>
            <a:endParaRPr lang="en-US" altLang="zh-CN" sz="2400" b="1" dirty="0">
              <a:solidFill>
                <a:schemeClr val="bg1"/>
              </a:solidFill>
              <a:latin typeface="微软雅黑 Light" panose="020B0502040204020203" pitchFamily="34" charset="-122"/>
              <a:ea typeface="微软雅黑 Light" panose="020B0502040204020203" pitchFamily="34" charset="-122"/>
            </a:endParaRPr>
          </a:p>
          <a:p>
            <a:pPr>
              <a:lnSpc>
                <a:spcPct val="150000"/>
              </a:lnSpc>
            </a:pP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sp>
        <p:nvSpPr>
          <p:cNvPr id="10" name="TextBox 9"/>
          <p:cNvSpPr txBox="1"/>
          <p:nvPr/>
        </p:nvSpPr>
        <p:spPr>
          <a:xfrm>
            <a:off x="3874985" y="2603691"/>
            <a:ext cx="7901523" cy="3322955"/>
          </a:xfrm>
          <a:prstGeom prst="rect">
            <a:avLst/>
          </a:prstGeom>
          <a:noFill/>
        </p:spPr>
        <p:txBody>
          <a:bodyPr wrap="square" rtlCol="0">
            <a:spAutoFit/>
          </a:bodyPr>
          <a:lstStyle/>
          <a:p>
            <a:pPr>
              <a:lnSpc>
                <a:spcPct val="150000"/>
              </a:lnSpc>
            </a:pPr>
            <a:r>
              <a:rPr lang="zh-CN" altLang="en-US" sz="2000" b="1" dirty="0">
                <a:solidFill>
                  <a:schemeClr val="bg1"/>
                </a:solidFill>
                <a:latin typeface="微软雅黑 Light" panose="020B0502040204020203" pitchFamily="34" charset="-122"/>
                <a:ea typeface="微软雅黑 Light" panose="020B0502040204020203" pitchFamily="34" charset="-122"/>
              </a:rPr>
              <a:t>事后反思：</a:t>
            </a:r>
            <a:endParaRPr lang="en-US" altLang="zh-CN" sz="2000" b="1"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事前预防</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进不来”：系统方面系统，积极跟踪业界安全漏洞</a:t>
            </a:r>
            <a:r>
              <a:rPr lang="en-US" altLang="zh-CN" sz="2000" dirty="0">
                <a:solidFill>
                  <a:schemeClr val="bg1"/>
                </a:solidFill>
                <a:latin typeface="微软雅黑 Light" panose="020B0502040204020203" pitchFamily="34" charset="-122"/>
                <a:ea typeface="微软雅黑 Light" panose="020B0502040204020203" pitchFamily="34" charset="-122"/>
              </a:rPr>
              <a:t>0Day</a:t>
            </a:r>
            <a:r>
              <a:rPr lang="zh-CN" altLang="en-US" sz="2000" dirty="0">
                <a:solidFill>
                  <a:schemeClr val="bg1"/>
                </a:solidFill>
                <a:latin typeface="微软雅黑 Light" panose="020B0502040204020203" pitchFamily="34" charset="-122"/>
                <a:ea typeface="微软雅黑 Light" panose="020B0502040204020203" pitchFamily="34" charset="-122"/>
              </a:rPr>
              <a:t>、根据相关厂商的安全通告加固、安装补丁。数据库方面，</a:t>
            </a:r>
            <a:r>
              <a:rPr lang="en-US" altLang="zh-CN" sz="2000" dirty="0">
                <a:solidFill>
                  <a:schemeClr val="bg1"/>
                </a:solidFill>
                <a:latin typeface="微软雅黑 Light" panose="020B0502040204020203" pitchFamily="34" charset="-122"/>
                <a:ea typeface="微软雅黑 Light" panose="020B0502040204020203" pitchFamily="34" charset="-122"/>
              </a:rPr>
              <a:t>Web</a:t>
            </a:r>
            <a:r>
              <a:rPr lang="zh-CN" altLang="en-US" sz="2000" dirty="0">
                <a:solidFill>
                  <a:schemeClr val="bg1"/>
                </a:solidFill>
                <a:latin typeface="微软雅黑 Light" panose="020B0502040204020203" pitchFamily="34" charset="-122"/>
                <a:ea typeface="微软雅黑 Light" panose="020B0502040204020203" pitchFamily="34" charset="-122"/>
              </a:rPr>
              <a:t>服务器与数据库分离，数据库降权、分库后使用。</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事中监控</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拿不走”：对系统进行可录像、可回放的操作审计。</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事后审计</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用不了”：数据存储采用自有的足够强度的加密或散列方式。关键服务端程序进行代码级分拆。</a:t>
            </a:r>
            <a:endParaRPr lang="en-US" altLang="zh-CN" sz="2000" dirty="0">
              <a:solidFill>
                <a:schemeClr val="bg1"/>
              </a:solidFill>
              <a:latin typeface="微软雅黑 Light" panose="020B0502040204020203" pitchFamily="34" charset="-122"/>
              <a:ea typeface="微软雅黑 Light" panose="020B0502040204020203" pitchFamily="34" charset="-122"/>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95" y="2567132"/>
            <a:ext cx="2623371" cy="262337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343170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1" y="1088136"/>
            <a:ext cx="5239287"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6547" y="658707"/>
            <a:ext cx="2436707"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计算机故障</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125700" y="1159275"/>
            <a:ext cx="4113587"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数据安全保护与电子取证</a:t>
            </a:r>
          </a:p>
        </p:txBody>
      </p:sp>
      <p:sp>
        <p:nvSpPr>
          <p:cNvPr id="9" name="TextBox 8"/>
          <p:cNvSpPr txBox="1"/>
          <p:nvPr/>
        </p:nvSpPr>
        <p:spPr>
          <a:xfrm>
            <a:off x="3431705" y="1732393"/>
            <a:ext cx="1807583" cy="1198880"/>
          </a:xfrm>
          <a:prstGeom prst="rect">
            <a:avLst/>
          </a:prstGeom>
          <a:noFill/>
        </p:spPr>
        <p:txBody>
          <a:bodyPr wrap="square" rtlCol="0">
            <a:spAutoFit/>
          </a:bodyPr>
          <a:lstStyle/>
          <a:p>
            <a:pP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小建议：</a:t>
            </a:r>
            <a:endParaRPr lang="en-US" altLang="zh-CN" sz="2400" b="1"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Content Placeholder 2"/>
          <p:cNvSpPr>
            <a:spLocks noGrp="1"/>
          </p:cNvSpPr>
          <p:nvPr>
            <p:ph sz="quarter" idx="10"/>
          </p:nvPr>
        </p:nvSpPr>
        <p:spPr>
          <a:xfrm>
            <a:off x="4310675" y="2390207"/>
            <a:ext cx="6624736" cy="3750959"/>
          </a:xfrm>
        </p:spPr>
        <p:txBody>
          <a:bodyPr>
            <a:normAutofit/>
          </a:bodyPr>
          <a:lstStyle/>
          <a:p>
            <a:pPr marL="457200" indent="-4572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养成定期备份数据的习惯</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保密性要求较高的数据在备份时设定完善的访问控制机制并存放在安全的地方</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存有严密和机密的电子存储介质不用简单的删除或格式化，建议使用消磁、焚毁等方法</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使用加密软件</a:t>
            </a:r>
            <a:r>
              <a:rPr lang="en-US" altLang="zh-CN" sz="2000" dirty="0">
                <a:solidFill>
                  <a:schemeClr val="bg1"/>
                </a:solidFill>
                <a:latin typeface="微软雅黑 Light" panose="020B0502040204020203" pitchFamily="34" charset="-122"/>
                <a:ea typeface="微软雅黑 Light" panose="020B0502040204020203" pitchFamily="34" charset="-122"/>
              </a:rPr>
              <a:t>PGP</a:t>
            </a:r>
            <a:r>
              <a:rPr lang="zh-CN" altLang="en-US" sz="2000" dirty="0">
                <a:solidFill>
                  <a:schemeClr val="bg1"/>
                </a:solidFill>
                <a:latin typeface="微软雅黑 Light" panose="020B0502040204020203" pitchFamily="34" charset="-122"/>
                <a:ea typeface="微软雅黑 Light" panose="020B0502040204020203" pitchFamily="34" charset="-122"/>
              </a:rPr>
              <a:t>进行文件加密</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50000"/>
              </a:lnSpc>
              <a:buFont typeface="Wingdings" panose="05000000000000000000" pitchFamily="2" charset="2"/>
              <a:buChar char="p"/>
            </a:pPr>
            <a:r>
              <a:rPr lang="zh-CN" altLang="en-US" sz="2000" dirty="0">
                <a:solidFill>
                  <a:schemeClr val="bg1"/>
                </a:solidFill>
                <a:latin typeface="微软雅黑 Light" panose="020B0502040204020203" pitchFamily="34" charset="-122"/>
                <a:ea typeface="微软雅黑 Light" panose="020B0502040204020203" pitchFamily="34" charset="-122"/>
              </a:rPr>
              <a:t>慎用各大云平台自动备份功能，不要上传敏感数据</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p"/>
            </a:pP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16" y="2643723"/>
            <a:ext cx="2714209" cy="2714209"/>
          </a:xfrm>
          <a:prstGeom prst="rect">
            <a:avLst/>
          </a:prstGeom>
        </p:spPr>
      </p:pic>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2"/>
          <p:cNvGraphicFramePr/>
          <p:nvPr/>
        </p:nvGraphicFramePr>
        <p:xfrm>
          <a:off x="1611339" y="921300"/>
          <a:ext cx="8928991" cy="5388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298355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32156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6547" y="691727"/>
            <a:ext cx="2217420"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下班回家</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276893" y="1196613"/>
            <a:ext cx="136989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物联网</a:t>
            </a:r>
          </a:p>
        </p:txBody>
      </p:sp>
      <p:sp>
        <p:nvSpPr>
          <p:cNvPr id="13" name="TextBox 12"/>
          <p:cNvSpPr txBox="1"/>
          <p:nvPr/>
        </p:nvSpPr>
        <p:spPr>
          <a:xfrm>
            <a:off x="4326537" y="2055764"/>
            <a:ext cx="6912768" cy="3415030"/>
          </a:xfrm>
          <a:prstGeom prst="rect">
            <a:avLst/>
          </a:prstGeom>
          <a:noFill/>
        </p:spPr>
        <p:txBody>
          <a:bodyPr wrap="square" rtlCol="0">
            <a:spAutoFit/>
          </a:bodyPr>
          <a:lstStyle/>
          <a:p>
            <a:pPr>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掏出手机与家里的智能设备相连：</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可以远程遥控插座，插座有各类遥控器的功能，可以在夏天的时候提前打开空调，在冬天的时候提前打开加湿器。</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使用网络摄像头实时查看家里的情况。</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远程打开扫地机器人，回家后地板很干净。</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81" y="2463323"/>
            <a:ext cx="2745188" cy="2745188"/>
          </a:xfrm>
          <a:prstGeom prst="rect">
            <a:avLst/>
          </a:prstGeom>
        </p:spPr>
      </p:pic>
      <p:sp>
        <p:nvSpPr>
          <p:cNvPr id="14" name="TextBox 13"/>
          <p:cNvSpPr txBox="1"/>
          <p:nvPr/>
        </p:nvSpPr>
        <p:spPr>
          <a:xfrm>
            <a:off x="3914939" y="1086104"/>
            <a:ext cx="2304256" cy="58356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智能家居</a:t>
            </a:r>
          </a:p>
        </p:txBody>
      </p:sp>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298355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32156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6547" y="691727"/>
            <a:ext cx="2217420"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下班回家</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276893" y="1196613"/>
            <a:ext cx="136989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物联网</a:t>
            </a:r>
          </a:p>
        </p:txBody>
      </p:sp>
      <p:sp>
        <p:nvSpPr>
          <p:cNvPr id="13" name="TextBox 12"/>
          <p:cNvSpPr txBox="1"/>
          <p:nvPr/>
        </p:nvSpPr>
        <p:spPr>
          <a:xfrm>
            <a:off x="4326537" y="2055764"/>
            <a:ext cx="6912768" cy="3353482"/>
          </a:xfrm>
          <a:prstGeom prst="rect">
            <a:avLst/>
          </a:prstGeom>
          <a:noFill/>
        </p:spPr>
        <p:txBody>
          <a:bodyPr wrap="square" rtlCol="0">
            <a:spAutoFit/>
          </a:bodyPr>
          <a:lstStyle/>
          <a:p>
            <a:pPr>
              <a:lnSpc>
                <a:spcPct val="150000"/>
              </a:lnSpc>
            </a:pPr>
            <a:r>
              <a:rPr lang="en-US" altLang="zh-CN" sz="2400" dirty="0">
                <a:solidFill>
                  <a:schemeClr val="bg1"/>
                </a:solidFill>
                <a:latin typeface="微软雅黑 Light" panose="020B0502040204020203" pitchFamily="34" charset="-122"/>
                <a:ea typeface="微软雅黑 Light" panose="020B0502040204020203" pitchFamily="34" charset="-122"/>
              </a:rPr>
              <a:t>10</a:t>
            </a:r>
            <a:r>
              <a:rPr lang="zh-CN" altLang="en-US" sz="2400" dirty="0">
                <a:solidFill>
                  <a:schemeClr val="bg1"/>
                </a:solidFill>
                <a:latin typeface="微软雅黑 Light" panose="020B0502040204020203" pitchFamily="34" charset="-122"/>
                <a:ea typeface="微软雅黑 Light" panose="020B0502040204020203" pitchFamily="34" charset="-122"/>
              </a:rPr>
              <a:t>月</a:t>
            </a:r>
            <a:r>
              <a:rPr lang="en-US" altLang="zh-CN" sz="2400" dirty="0">
                <a:solidFill>
                  <a:schemeClr val="bg1"/>
                </a:solidFill>
                <a:latin typeface="微软雅黑 Light" panose="020B0502040204020203" pitchFamily="34" charset="-122"/>
                <a:ea typeface="微软雅黑 Light" panose="020B0502040204020203" pitchFamily="34" charset="-122"/>
              </a:rPr>
              <a:t>6</a:t>
            </a:r>
            <a:r>
              <a:rPr lang="zh-CN" altLang="en-US" sz="2400" dirty="0">
                <a:solidFill>
                  <a:schemeClr val="bg1"/>
                </a:solidFill>
                <a:latin typeface="微软雅黑 Light" panose="020B0502040204020203" pitchFamily="34" charset="-122"/>
                <a:ea typeface="微软雅黑 Light" panose="020B0502040204020203" pitchFamily="34" charset="-122"/>
              </a:rPr>
              <a:t>日，钱江晚报发布了一则标题为</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zh-CN" altLang="en-US" sz="2400" dirty="0">
                <a:solidFill>
                  <a:schemeClr val="bg1"/>
                </a:solidFill>
                <a:latin typeface="微软雅黑 Light" panose="020B0502040204020203" pitchFamily="34" charset="-122"/>
                <a:ea typeface="微软雅黑 Light" panose="020B0502040204020203" pitchFamily="34" charset="-122"/>
              </a:rPr>
              <a:t>什么鬼！正充电的手机，自动订了万元总统套房</a:t>
            </a:r>
            <a:r>
              <a:rPr lang="en-US" altLang="zh-CN" sz="2400" dirty="0">
                <a:solidFill>
                  <a:schemeClr val="bg1"/>
                </a:solidFill>
                <a:latin typeface="微软雅黑 Light" panose="020B0502040204020203" pitchFamily="34" charset="-122"/>
                <a:ea typeface="微软雅黑 Light" panose="020B0502040204020203" pitchFamily="34" charset="-122"/>
              </a:rPr>
              <a:t>》</a:t>
            </a:r>
            <a:r>
              <a:rPr lang="zh-CN" altLang="en-US" sz="2400" dirty="0">
                <a:solidFill>
                  <a:schemeClr val="bg1"/>
                </a:solidFill>
                <a:latin typeface="微软雅黑 Light" panose="020B0502040204020203" pitchFamily="34" charset="-122"/>
                <a:ea typeface="微软雅黑 Light" panose="020B0502040204020203" pitchFamily="34" charset="-122"/>
              </a:rPr>
              <a:t>的报道。浙江杨女士用山寨的充电头及充电线为苹果手机充电的过程中，手机自动打开了携程</a:t>
            </a:r>
            <a:r>
              <a:rPr lang="en-US" altLang="zh-CN" sz="2400" dirty="0">
                <a:solidFill>
                  <a:schemeClr val="bg1"/>
                </a:solidFill>
                <a:latin typeface="微软雅黑 Light" panose="020B0502040204020203" pitchFamily="34" charset="-122"/>
                <a:ea typeface="微软雅黑 Light" panose="020B0502040204020203" pitchFamily="34" charset="-122"/>
              </a:rPr>
              <a:t>APP</a:t>
            </a:r>
            <a:r>
              <a:rPr lang="zh-CN" altLang="en-US" sz="2400" dirty="0">
                <a:solidFill>
                  <a:schemeClr val="bg1"/>
                </a:solidFill>
                <a:latin typeface="微软雅黑 Light" panose="020B0502040204020203" pitchFamily="34" charset="-122"/>
                <a:ea typeface="微软雅黑 Light" panose="020B0502040204020203" pitchFamily="34" charset="-122"/>
              </a:rPr>
              <a:t>软件并预定了万元的总统套房。当手机跳转微信支付页面的时候，杨女士拔掉了充电线，才终止了操作。</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81" y="2463323"/>
            <a:ext cx="2745188" cy="2745188"/>
          </a:xfrm>
          <a:prstGeom prst="rect">
            <a:avLst/>
          </a:prstGeom>
        </p:spPr>
      </p:pic>
      <p:sp>
        <p:nvSpPr>
          <p:cNvPr id="14" name="TextBox 13"/>
          <p:cNvSpPr txBox="1"/>
          <p:nvPr/>
        </p:nvSpPr>
        <p:spPr>
          <a:xfrm>
            <a:off x="3914938" y="1086104"/>
            <a:ext cx="5185930"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山寨充电器带来的安全隐患</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3783" y="77637"/>
            <a:ext cx="3797085" cy="6694098"/>
          </a:xfrm>
          <a:prstGeom prst="rect">
            <a:avLst/>
          </a:prstGeom>
        </p:spPr>
      </p:pic>
    </p:spTree>
    <p:extLst>
      <p:ext uri="{BB962C8B-B14F-4D97-AF65-F5344CB8AC3E}">
        <p14:creationId xmlns:p14="http://schemas.microsoft.com/office/powerpoint/2010/main" val="38007219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298355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32156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7393" y="658707"/>
            <a:ext cx="2058247"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下班回家</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276893" y="1196613"/>
            <a:ext cx="1369899"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物联网</a:t>
            </a:r>
          </a:p>
        </p:txBody>
      </p:sp>
      <p:sp>
        <p:nvSpPr>
          <p:cNvPr id="13" name="TextBox 12"/>
          <p:cNvSpPr txBox="1"/>
          <p:nvPr/>
        </p:nvSpPr>
        <p:spPr>
          <a:xfrm>
            <a:off x="4002551" y="1937357"/>
            <a:ext cx="6912768" cy="645160"/>
          </a:xfrm>
          <a:prstGeom prst="rect">
            <a:avLst/>
          </a:prstGeom>
          <a:noFill/>
        </p:spPr>
        <p:txBody>
          <a:bodyPr wrap="square" rtlCol="0">
            <a:spAutoFit/>
          </a:bodyPr>
          <a:lstStyle/>
          <a:p>
            <a:pP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海康威视监控设备被境外黑客控制</a:t>
            </a:r>
          </a:p>
        </p:txBody>
      </p:sp>
      <p:sp>
        <p:nvSpPr>
          <p:cNvPr id="14" name="TextBox 13"/>
          <p:cNvSpPr txBox="1"/>
          <p:nvPr/>
        </p:nvSpPr>
        <p:spPr>
          <a:xfrm>
            <a:off x="3914939" y="1086104"/>
            <a:ext cx="3058391"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新鲜事，简单报</a:t>
            </a:r>
          </a:p>
        </p:txBody>
      </p:sp>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2924943"/>
            <a:ext cx="2296265" cy="2296265"/>
          </a:xfrm>
          <a:prstGeom prst="rect">
            <a:avLst/>
          </a:prstGeom>
        </p:spPr>
      </p:pic>
      <p:pic>
        <p:nvPicPr>
          <p:cNvPr id="12"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t="12487"/>
          <a:stretch>
            <a:fillRect/>
          </a:stretch>
        </p:blipFill>
        <p:spPr bwMode="auto">
          <a:xfrm>
            <a:off x="3044415" y="1897447"/>
            <a:ext cx="8829040" cy="4524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253929" y="264075"/>
            <a:ext cx="7643812" cy="657225"/>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5" name="图示 2"/>
          <p:cNvGraphicFramePr/>
          <p:nvPr/>
        </p:nvGraphicFramePr>
        <p:xfrm>
          <a:off x="1446943" y="921300"/>
          <a:ext cx="9329577" cy="5676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298355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32156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6547" y="658707"/>
            <a:ext cx="2059940"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下班回家</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276893" y="1196613"/>
            <a:ext cx="1685377"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出差旅途</a:t>
            </a:r>
          </a:p>
        </p:txBody>
      </p:sp>
      <p:sp>
        <p:nvSpPr>
          <p:cNvPr id="14" name="TextBox 13"/>
          <p:cNvSpPr txBox="1"/>
          <p:nvPr/>
        </p:nvSpPr>
        <p:spPr>
          <a:xfrm>
            <a:off x="3914937" y="1086104"/>
            <a:ext cx="4341301"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差旅时的信息安全保护</a:t>
            </a:r>
            <a:r>
              <a:rPr lang="en-US" altLang="zh-CN" sz="2800" dirty="0">
                <a:solidFill>
                  <a:schemeClr val="bg1"/>
                </a:solidFill>
                <a:latin typeface="微软雅黑" panose="020B0503020204020204" pitchFamily="34" charset="-122"/>
                <a:ea typeface="微软雅黑" panose="020B0503020204020204" pitchFamily="34" charset="-122"/>
              </a:rPr>
              <a:t>:</a:t>
            </a:r>
          </a:p>
        </p:txBody>
      </p:sp>
      <p:sp>
        <p:nvSpPr>
          <p:cNvPr id="15" name="TextBox 14"/>
          <p:cNvSpPr txBox="1"/>
          <p:nvPr/>
        </p:nvSpPr>
        <p:spPr>
          <a:xfrm>
            <a:off x="3370896" y="2360459"/>
            <a:ext cx="5749440" cy="1568450"/>
          </a:xfrm>
          <a:prstGeom prst="rect">
            <a:avLst/>
          </a:prstGeom>
          <a:noFill/>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在办公室之外工作室时，不要连接到“开放式”无线网络或无线热点。黑客可以轻易截取“开放式”网络中传输的信息。</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16" name="TextBox 15"/>
          <p:cNvSpPr txBox="1"/>
          <p:nvPr/>
        </p:nvSpPr>
        <p:spPr>
          <a:xfrm>
            <a:off x="6568108" y="4435033"/>
            <a:ext cx="4424435" cy="1568450"/>
          </a:xfrm>
          <a:prstGeom prst="rect">
            <a:avLst/>
          </a:prstGeom>
          <a:noFill/>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不要将您的笔记本电脑或移动设备留在车里或者座位上。它很容易被窃取。给它加上开机密码。</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28" y="2085131"/>
            <a:ext cx="2077224" cy="2077224"/>
          </a:xfrm>
          <a:prstGeom prst="rect">
            <a:avLst/>
          </a:prstGeom>
        </p:spPr>
      </p:pic>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680" y="4013596"/>
            <a:ext cx="2865303" cy="2121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298355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32156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6547" y="658707"/>
            <a:ext cx="2059940"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下班回家</a:t>
            </a:r>
            <a:endParaRPr lang="zh-CN" alt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1276893" y="1196613"/>
            <a:ext cx="1685377"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出差旅途</a:t>
            </a:r>
          </a:p>
        </p:txBody>
      </p:sp>
      <p:sp>
        <p:nvSpPr>
          <p:cNvPr id="14" name="TextBox 13"/>
          <p:cNvSpPr txBox="1"/>
          <p:nvPr/>
        </p:nvSpPr>
        <p:spPr>
          <a:xfrm>
            <a:off x="3914937" y="1086104"/>
            <a:ext cx="4341301"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差旅时的信息安全保护</a:t>
            </a:r>
            <a:r>
              <a:rPr lang="en-US" altLang="zh-CN" sz="2800" dirty="0">
                <a:solidFill>
                  <a:schemeClr val="bg1"/>
                </a:solidFill>
                <a:latin typeface="微软雅黑" panose="020B0503020204020204" pitchFamily="34" charset="-122"/>
                <a:ea typeface="微软雅黑" panose="020B0503020204020204" pitchFamily="34" charset="-122"/>
              </a:rPr>
              <a:t>:</a:t>
            </a:r>
          </a:p>
        </p:txBody>
      </p:sp>
      <p:sp>
        <p:nvSpPr>
          <p:cNvPr id="13" name="TextBox 12"/>
          <p:cNvSpPr txBox="1"/>
          <p:nvPr/>
        </p:nvSpPr>
        <p:spPr>
          <a:xfrm>
            <a:off x="2979699" y="2291441"/>
            <a:ext cx="5276540" cy="1198880"/>
          </a:xfrm>
          <a:prstGeom prst="rect">
            <a:avLst/>
          </a:prstGeom>
          <a:noFill/>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在接听电话的时候不要从您的移动电脑前走开。您的移动电脑在几秒钟之内就可能会被盗走。</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sp>
        <p:nvSpPr>
          <p:cNvPr id="17" name="TextBox 16"/>
          <p:cNvSpPr txBox="1"/>
          <p:nvPr/>
        </p:nvSpPr>
        <p:spPr>
          <a:xfrm>
            <a:off x="6630656" y="4162355"/>
            <a:ext cx="4937952" cy="1568450"/>
          </a:xfrm>
          <a:prstGeom prst="rect">
            <a:avLst/>
          </a:prstGeom>
          <a:noFill/>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如果您在搭飞机差旅的时候，将电脑放您的行李箱里，并看管好行李箱，特别是当行李箱经过安检扫描时，很容易在慌乱中丢失。</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897" y="2060805"/>
            <a:ext cx="1837687" cy="157359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776" y="3994205"/>
            <a:ext cx="2352236" cy="235223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3000"/>
                                        <p:tgtEl>
                                          <p:spTgt spid="13"/>
                                        </p:tgtEl>
                                      </p:cBhvr>
                                    </p:animEffect>
                                  </p:childTnLst>
                                </p:cTn>
                              </p:par>
                            </p:childTnLst>
                          </p:cTn>
                        </p:par>
                        <p:par>
                          <p:cTn id="8" fill="hold">
                            <p:stCondLst>
                              <p:cond delay="3000"/>
                            </p:stCondLst>
                            <p:childTnLst>
                              <p:par>
                                <p:cTn id="9" presetID="16" presetClass="entr" presetSubtype="2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2983557"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
          <p:cNvSpPr/>
          <p:nvPr/>
        </p:nvSpPr>
        <p:spPr>
          <a:xfrm>
            <a:off x="0" y="1088136"/>
            <a:ext cx="3215680"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156547" y="691727"/>
            <a:ext cx="2263987"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场景总结</a:t>
            </a:r>
            <a:endParaRPr lang="zh-CN" altLang="en-US" sz="2800" dirty="0">
              <a:latin typeface="微软雅黑" panose="020B0503020204020204" pitchFamily="34" charset="-122"/>
              <a:ea typeface="微软雅黑" panose="020B0503020204020204" pitchFamily="34" charset="-122"/>
            </a:endParaRPr>
          </a:p>
        </p:txBody>
      </p:sp>
      <p:sp>
        <p:nvSpPr>
          <p:cNvPr id="15" name="Text Box 5"/>
          <p:cNvSpPr txBox="1">
            <a:spLocks noChangeArrowheads="1"/>
          </p:cNvSpPr>
          <p:nvPr/>
        </p:nvSpPr>
        <p:spPr bwMode="auto">
          <a:xfrm>
            <a:off x="2389348" y="2135891"/>
            <a:ext cx="8293100" cy="373380"/>
          </a:xfrm>
          <a:prstGeom prst="rect">
            <a:avLst/>
          </a:prstGeom>
          <a:noFill/>
          <a:ln w="9525" algn="ctr">
            <a:noFill/>
            <a:miter lim="800000"/>
          </a:ln>
          <a:effectLst/>
        </p:spPr>
        <p:txBody>
          <a:bodyPr lIns="97530" tIns="48764" rIns="97530" bIns="48764">
            <a:spAutoFit/>
          </a:bodyPr>
          <a:lstStyle/>
          <a:p>
            <a:pPr marL="285750" indent="-285750">
              <a:spcBef>
                <a:spcPct val="50000"/>
              </a:spcBef>
              <a:buFont typeface="Wingdings" panose="05000000000000000000" pitchFamily="2" charset="2"/>
              <a:buChar char="p"/>
              <a:defRPr/>
            </a:pPr>
            <a:r>
              <a:rPr lang="en-US" altLang="zh-CN" dirty="0">
                <a:solidFill>
                  <a:schemeClr val="bg1"/>
                </a:solidFill>
                <a:latin typeface="微软雅黑 Light" panose="020B0502040204020203" pitchFamily="34" charset="-122"/>
                <a:ea typeface="微软雅黑 Light" panose="020B0502040204020203" pitchFamily="34" charset="-122"/>
              </a:rPr>
              <a:t> </a:t>
            </a:r>
            <a:r>
              <a:rPr lang="zh-CN" altLang="en-US" dirty="0">
                <a:solidFill>
                  <a:schemeClr val="bg1"/>
                </a:solidFill>
                <a:latin typeface="微软雅黑 Light" panose="020B0502040204020203" pitchFamily="34" charset="-122"/>
                <a:ea typeface="微软雅黑 Light" panose="020B0502040204020203" pitchFamily="34" charset="-122"/>
              </a:rPr>
              <a:t>将口令写在便签上，贴在计算机监视器旁</a:t>
            </a:r>
          </a:p>
        </p:txBody>
      </p:sp>
      <p:sp>
        <p:nvSpPr>
          <p:cNvPr id="20" name="Text Box 5"/>
          <p:cNvSpPr txBox="1">
            <a:spLocks noChangeArrowheads="1"/>
          </p:cNvSpPr>
          <p:nvPr/>
        </p:nvSpPr>
        <p:spPr bwMode="auto">
          <a:xfrm>
            <a:off x="2389348" y="2522815"/>
            <a:ext cx="8293100" cy="373380"/>
          </a:xfrm>
          <a:prstGeom prst="rect">
            <a:avLst/>
          </a:prstGeom>
          <a:noFill/>
          <a:ln w="9525" algn="ctr">
            <a:noFill/>
            <a:miter lim="800000"/>
          </a:ln>
          <a:effectLst/>
        </p:spPr>
        <p:txBody>
          <a:bodyPr lIns="97530" tIns="48764" rIns="97530" bIns="48764">
            <a:spAutoFit/>
          </a:bodyPr>
          <a:lstStyle/>
          <a:p>
            <a:pPr marL="285750" indent="-285750">
              <a:spcBef>
                <a:spcPct val="50000"/>
              </a:spcBef>
              <a:buFont typeface="Wingdings" panose="05000000000000000000" pitchFamily="2" charset="2"/>
              <a:buChar char="p"/>
              <a:defRPr/>
            </a:pPr>
            <a:r>
              <a:rPr lang="zh-CN" altLang="en-US" dirty="0">
                <a:solidFill>
                  <a:schemeClr val="bg1"/>
                </a:solidFill>
                <a:latin typeface="微软雅黑 Light" panose="020B0502040204020203" pitchFamily="34" charset="-122"/>
                <a:ea typeface="微软雅黑 Light" panose="020B0502040204020203" pitchFamily="34" charset="-122"/>
              </a:rPr>
              <a:t> 开着计算机离开，就像离开家却忘记关灯那样</a:t>
            </a:r>
          </a:p>
        </p:txBody>
      </p:sp>
      <p:sp>
        <p:nvSpPr>
          <p:cNvPr id="21" name="Text Box 5"/>
          <p:cNvSpPr txBox="1">
            <a:spLocks noChangeArrowheads="1"/>
          </p:cNvSpPr>
          <p:nvPr/>
        </p:nvSpPr>
        <p:spPr bwMode="auto">
          <a:xfrm>
            <a:off x="2389348" y="2900007"/>
            <a:ext cx="8293100" cy="373380"/>
          </a:xfrm>
          <a:prstGeom prst="rect">
            <a:avLst/>
          </a:prstGeom>
          <a:noFill/>
          <a:ln w="9525" algn="ctr">
            <a:noFill/>
            <a:miter lim="800000"/>
          </a:ln>
          <a:effectLst/>
        </p:spPr>
        <p:txBody>
          <a:bodyPr lIns="97530" tIns="48764" rIns="97530" bIns="48764">
            <a:spAutoFit/>
          </a:bodyPr>
          <a:lstStyle/>
          <a:p>
            <a:pPr marL="285750" indent="-285750">
              <a:spcBef>
                <a:spcPct val="50000"/>
              </a:spcBef>
              <a:buFont typeface="Wingdings" panose="05000000000000000000" pitchFamily="2" charset="2"/>
              <a:buChar char="p"/>
              <a:defRPr/>
            </a:pPr>
            <a:r>
              <a:rPr lang="zh-CN" altLang="en-US" dirty="0">
                <a:solidFill>
                  <a:schemeClr val="bg1"/>
                </a:solidFill>
                <a:latin typeface="微软雅黑 Light" panose="020B0502040204020203" pitchFamily="34" charset="-122"/>
                <a:ea typeface="微软雅黑 Light" panose="020B0502040204020203" pitchFamily="34" charset="-122"/>
              </a:rPr>
              <a:t> 轻易相信来自陌生人的邮件，好奇打开邮件附件</a:t>
            </a:r>
          </a:p>
        </p:txBody>
      </p:sp>
      <p:sp>
        <p:nvSpPr>
          <p:cNvPr id="22" name="Text Box 5"/>
          <p:cNvSpPr txBox="1">
            <a:spLocks noChangeArrowheads="1"/>
          </p:cNvSpPr>
          <p:nvPr/>
        </p:nvSpPr>
        <p:spPr bwMode="auto">
          <a:xfrm>
            <a:off x="3575720" y="3550875"/>
            <a:ext cx="8293100" cy="373380"/>
          </a:xfrm>
          <a:prstGeom prst="rect">
            <a:avLst/>
          </a:prstGeom>
          <a:noFill/>
          <a:ln w="9525" algn="ctr">
            <a:noFill/>
            <a:miter lim="800000"/>
          </a:ln>
          <a:effectLst/>
        </p:spPr>
        <p:txBody>
          <a:bodyPr lIns="97530" tIns="48764" rIns="97530" bIns="48764">
            <a:spAutoFit/>
          </a:bodyPr>
          <a:lstStyle/>
          <a:p>
            <a:pPr marL="285750" indent="-285750">
              <a:spcBef>
                <a:spcPct val="50000"/>
              </a:spcBef>
              <a:buFont typeface="Wingdings" panose="05000000000000000000" pitchFamily="2" charset="2"/>
              <a:buChar char="p"/>
              <a:defRPr/>
            </a:pPr>
            <a:r>
              <a:rPr lang="zh-CN" altLang="en-US" dirty="0">
                <a:solidFill>
                  <a:schemeClr val="bg1"/>
                </a:solidFill>
                <a:latin typeface="微软雅黑 Light" panose="020B0502040204020203" pitchFamily="34" charset="-122"/>
                <a:ea typeface="微软雅黑 Light" panose="020B0502040204020203" pitchFamily="34" charset="-122"/>
              </a:rPr>
              <a:t> 使用容易猜测的口令，或者根本不设口令</a:t>
            </a:r>
          </a:p>
        </p:txBody>
      </p:sp>
      <p:sp>
        <p:nvSpPr>
          <p:cNvPr id="24" name="Text Box 5"/>
          <p:cNvSpPr txBox="1">
            <a:spLocks noChangeArrowheads="1"/>
          </p:cNvSpPr>
          <p:nvPr/>
        </p:nvSpPr>
        <p:spPr bwMode="auto">
          <a:xfrm>
            <a:off x="3588151" y="3970367"/>
            <a:ext cx="8293100" cy="373380"/>
          </a:xfrm>
          <a:prstGeom prst="rect">
            <a:avLst/>
          </a:prstGeom>
          <a:noFill/>
          <a:ln w="9525" algn="ctr">
            <a:noFill/>
            <a:miter lim="800000"/>
          </a:ln>
          <a:effectLst/>
        </p:spPr>
        <p:txBody>
          <a:bodyPr lIns="97530" tIns="48764" rIns="97530" bIns="48764">
            <a:spAutoFit/>
          </a:bodyPr>
          <a:lstStyle/>
          <a:p>
            <a:pPr marL="285750" indent="-285750">
              <a:spcBef>
                <a:spcPct val="50000"/>
              </a:spcBef>
              <a:buFont typeface="Wingdings" panose="05000000000000000000" pitchFamily="2" charset="2"/>
              <a:buChar char="p"/>
              <a:defRPr/>
            </a:pPr>
            <a:r>
              <a:rPr lang="zh-CN" altLang="en-US" dirty="0">
                <a:solidFill>
                  <a:schemeClr val="bg1"/>
                </a:solidFill>
                <a:latin typeface="微软雅黑 Light" panose="020B0502040204020203" pitchFamily="34" charset="-122"/>
                <a:ea typeface="微软雅黑 Light" panose="020B0502040204020203" pitchFamily="34" charset="-122"/>
              </a:rPr>
              <a:t> 不能保守秘密，口无遮拦，上当受骗，泄漏敏感信息</a:t>
            </a:r>
          </a:p>
        </p:txBody>
      </p:sp>
      <p:sp>
        <p:nvSpPr>
          <p:cNvPr id="26" name="Text Box 5"/>
          <p:cNvSpPr txBox="1">
            <a:spLocks noChangeArrowheads="1"/>
          </p:cNvSpPr>
          <p:nvPr/>
        </p:nvSpPr>
        <p:spPr bwMode="auto">
          <a:xfrm>
            <a:off x="5159896" y="5891988"/>
            <a:ext cx="8293100" cy="373380"/>
          </a:xfrm>
          <a:prstGeom prst="rect">
            <a:avLst/>
          </a:prstGeom>
          <a:noFill/>
          <a:ln w="9525" algn="ctr">
            <a:noFill/>
            <a:miter lim="800000"/>
          </a:ln>
          <a:effectLst/>
        </p:spPr>
        <p:txBody>
          <a:bodyPr lIns="97530" tIns="48764" rIns="97530" bIns="48764">
            <a:spAutoFit/>
          </a:bodyPr>
          <a:lstStyle/>
          <a:p>
            <a:pPr marL="285750" indent="-285750">
              <a:spcBef>
                <a:spcPct val="50000"/>
              </a:spcBef>
              <a:buFont typeface="Wingdings" panose="05000000000000000000" pitchFamily="2" charset="2"/>
              <a:buChar char="p"/>
              <a:defRPr/>
            </a:pPr>
            <a:r>
              <a:rPr lang="zh-CN" altLang="en-US" dirty="0">
                <a:solidFill>
                  <a:schemeClr val="bg1"/>
                </a:solidFill>
                <a:latin typeface="微软雅黑 Light" panose="020B0502040204020203" pitchFamily="34" charset="-122"/>
                <a:ea typeface="微软雅黑 Light" panose="020B0502040204020203" pitchFamily="34" charset="-122"/>
              </a:rPr>
              <a:t> 事不关己，高高挂起，不报告安全事件</a:t>
            </a:r>
          </a:p>
        </p:txBody>
      </p:sp>
      <p:sp>
        <p:nvSpPr>
          <p:cNvPr id="27" name="Text Box 5"/>
          <p:cNvSpPr txBox="1">
            <a:spLocks noChangeArrowheads="1"/>
          </p:cNvSpPr>
          <p:nvPr/>
        </p:nvSpPr>
        <p:spPr bwMode="auto">
          <a:xfrm>
            <a:off x="3591187" y="4379885"/>
            <a:ext cx="8293100" cy="373380"/>
          </a:xfrm>
          <a:prstGeom prst="rect">
            <a:avLst/>
          </a:prstGeom>
          <a:noFill/>
          <a:ln w="9525" algn="ctr">
            <a:noFill/>
            <a:miter lim="800000"/>
          </a:ln>
          <a:effectLst/>
        </p:spPr>
        <p:txBody>
          <a:bodyPr lIns="97530" tIns="48764" rIns="97530" bIns="48764">
            <a:spAutoFit/>
          </a:bodyPr>
          <a:lstStyle/>
          <a:p>
            <a:pPr marL="285750" indent="-285750">
              <a:spcBef>
                <a:spcPct val="50000"/>
              </a:spcBef>
              <a:buFont typeface="Wingdings" panose="05000000000000000000" pitchFamily="2" charset="2"/>
              <a:buChar char="p"/>
              <a:defRPr/>
            </a:pPr>
            <a:r>
              <a:rPr lang="zh-CN" altLang="en-US" dirty="0">
                <a:solidFill>
                  <a:schemeClr val="bg1"/>
                </a:solidFill>
                <a:latin typeface="微软雅黑 Light" panose="020B0502040204020203" pitchFamily="34" charset="-122"/>
                <a:ea typeface="微软雅黑 Light" panose="020B0502040204020203" pitchFamily="34" charset="-122"/>
              </a:rPr>
              <a:t> 在系统更新和安装补丁上总是行动迟缓</a:t>
            </a:r>
          </a:p>
        </p:txBody>
      </p:sp>
      <p:sp>
        <p:nvSpPr>
          <p:cNvPr id="28" name="Text Box 5"/>
          <p:cNvSpPr txBox="1">
            <a:spLocks noChangeArrowheads="1"/>
          </p:cNvSpPr>
          <p:nvPr/>
        </p:nvSpPr>
        <p:spPr bwMode="auto">
          <a:xfrm>
            <a:off x="5178079" y="5449775"/>
            <a:ext cx="8293100" cy="373380"/>
          </a:xfrm>
          <a:prstGeom prst="rect">
            <a:avLst/>
          </a:prstGeom>
          <a:noFill/>
          <a:ln w="9525" algn="ctr">
            <a:noFill/>
            <a:miter lim="800000"/>
          </a:ln>
          <a:effectLst/>
        </p:spPr>
        <p:txBody>
          <a:bodyPr lIns="97530" tIns="48764" rIns="97530" bIns="48764">
            <a:spAutoFit/>
          </a:bodyPr>
          <a:lstStyle/>
          <a:p>
            <a:pPr marL="285750" indent="-285750">
              <a:spcBef>
                <a:spcPct val="50000"/>
              </a:spcBef>
              <a:buFont typeface="Wingdings" panose="05000000000000000000" pitchFamily="2" charset="2"/>
              <a:buChar char="p"/>
              <a:defRPr/>
            </a:pPr>
            <a:r>
              <a:rPr lang="zh-CN" altLang="en-US" dirty="0">
                <a:solidFill>
                  <a:schemeClr val="bg1"/>
                </a:solidFill>
                <a:latin typeface="微软雅黑 Light" panose="020B0502040204020203" pitchFamily="34" charset="-122"/>
                <a:ea typeface="微软雅黑 Light" panose="020B0502040204020203" pitchFamily="34" charset="-122"/>
              </a:rPr>
              <a:t> 只关注外来的威胁，忽视企业内部人员的问题</a:t>
            </a:r>
          </a:p>
        </p:txBody>
      </p:sp>
      <p:sp>
        <p:nvSpPr>
          <p:cNvPr id="30" name="Text Box 5"/>
          <p:cNvSpPr txBox="1">
            <a:spLocks noChangeArrowheads="1"/>
          </p:cNvSpPr>
          <p:nvPr/>
        </p:nvSpPr>
        <p:spPr bwMode="auto">
          <a:xfrm>
            <a:off x="5159896" y="5016619"/>
            <a:ext cx="8293100" cy="373380"/>
          </a:xfrm>
          <a:prstGeom prst="rect">
            <a:avLst/>
          </a:prstGeom>
          <a:noFill/>
          <a:ln w="9525" algn="ctr">
            <a:noFill/>
            <a:miter lim="800000"/>
          </a:ln>
          <a:effectLst/>
        </p:spPr>
        <p:txBody>
          <a:bodyPr lIns="97530" tIns="48764" rIns="97530" bIns="48764">
            <a:spAutoFit/>
          </a:bodyPr>
          <a:lstStyle/>
          <a:p>
            <a:pPr marL="285750" indent="-285750">
              <a:spcBef>
                <a:spcPct val="50000"/>
              </a:spcBef>
              <a:buFont typeface="Wingdings" panose="05000000000000000000" pitchFamily="2" charset="2"/>
              <a:buChar char="p"/>
              <a:defRPr/>
            </a:pPr>
            <a:r>
              <a:rPr lang="zh-CN" altLang="en-US" dirty="0">
                <a:solidFill>
                  <a:schemeClr val="bg1"/>
                </a:solidFill>
                <a:latin typeface="微软雅黑 Light" panose="020B0502040204020203" pitchFamily="34" charset="-122"/>
                <a:ea typeface="微软雅黑 Light" panose="020B0502040204020203" pitchFamily="34" charset="-122"/>
              </a:rPr>
              <a:t> 重要资料未正确销毁，随意丢弃在垃圾桶里</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ircle(in)">
                                      <p:cBhvr>
                                        <p:cTn id="10" dur="2000"/>
                                        <p:tgtEl>
                                          <p:spTgt spid="2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ircle(in)">
                                      <p:cBhvr>
                                        <p:cTn id="13" dur="20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arn(inVertical)">
                                      <p:cBhvr>
                                        <p:cTn id="18" dur="500"/>
                                        <p:tgtEl>
                                          <p:spTgt spid="2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arn(inVertical)">
                                      <p:cBhvr>
                                        <p:cTn id="21" dur="500"/>
                                        <p:tgtEl>
                                          <p:spTgt spid="2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arn(inVertic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Effect transition="in" filter="fade">
                                      <p:cBhvr>
                                        <p:cTn id="36" dur="500"/>
                                        <p:tgtEl>
                                          <p:spTgt spid="2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20" grpId="0" bldLvl="0" animBg="1"/>
      <p:bldP spid="21" grpId="0" bldLvl="0" animBg="1"/>
      <p:bldP spid="22" grpId="0" bldLvl="0" animBg="1"/>
      <p:bldP spid="24" grpId="0" bldLvl="0" animBg="1"/>
      <p:bldP spid="26" grpId="0" bldLvl="0" animBg="1"/>
      <p:bldP spid="27" grpId="0" bldLvl="0" animBg="1"/>
      <p:bldP spid="28" grpId="0" bldLvl="0" animBg="1"/>
      <p:bldP spid="30"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2063553"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87067" y="694631"/>
            <a:ext cx="1076485"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小结</a:t>
            </a:r>
            <a:endParaRPr lang="zh-CN" altLang="en-US" sz="2800" dirty="0">
              <a:latin typeface="微软雅黑" panose="020B0503020204020204" pitchFamily="34" charset="-122"/>
              <a:ea typeface="微软雅黑" panose="020B0503020204020204" pitchFamily="34" charset="-122"/>
            </a:endParaRPr>
          </a:p>
        </p:txBody>
      </p:sp>
      <p:sp>
        <p:nvSpPr>
          <p:cNvPr id="3" name="TextBox 2"/>
          <p:cNvSpPr txBox="1"/>
          <p:nvPr/>
        </p:nvSpPr>
        <p:spPr>
          <a:xfrm>
            <a:off x="3893285" y="500215"/>
            <a:ext cx="5161669" cy="5631180"/>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 加强敏感信息的保密</a:t>
            </a:r>
          </a:p>
          <a:p>
            <a:pPr marL="457200" indent="-4572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 留意物理安全</a:t>
            </a:r>
          </a:p>
          <a:p>
            <a:pPr marL="457200" indent="-4572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 遵守法律法规和安全策略</a:t>
            </a:r>
          </a:p>
          <a:p>
            <a:pPr marL="457200" indent="-4572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 公司资源只供公司所用</a:t>
            </a:r>
          </a:p>
          <a:p>
            <a:pPr marL="457200" indent="-4572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 保守口令秘密</a:t>
            </a:r>
          </a:p>
          <a:p>
            <a:pPr marL="457200" indent="-4572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 谨慎使用</a:t>
            </a:r>
            <a:r>
              <a:rPr lang="en-US" altLang="zh-CN" sz="2400" dirty="0">
                <a:solidFill>
                  <a:schemeClr val="bg1"/>
                </a:solidFill>
                <a:latin typeface="微软雅黑 Light" panose="020B0502040204020203" pitchFamily="34" charset="-122"/>
                <a:ea typeface="微软雅黑 Light" panose="020B0502040204020203" pitchFamily="34" charset="-122"/>
              </a:rPr>
              <a:t>Internet</a:t>
            </a:r>
            <a:r>
              <a:rPr lang="zh-CN" altLang="en-US"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a:solidFill>
                  <a:schemeClr val="bg1"/>
                </a:solidFill>
                <a:latin typeface="微软雅黑 Light" panose="020B0502040204020203" pitchFamily="34" charset="-122"/>
                <a:ea typeface="微软雅黑 Light" panose="020B0502040204020203" pitchFamily="34" charset="-122"/>
              </a:rPr>
              <a:t>EMAIL</a:t>
            </a:r>
            <a:r>
              <a:rPr lang="zh-CN" altLang="en-US" sz="2400" dirty="0">
                <a:solidFill>
                  <a:schemeClr val="bg1"/>
                </a:solidFill>
                <a:latin typeface="微软雅黑 Light" panose="020B0502040204020203" pitchFamily="34" charset="-122"/>
                <a:ea typeface="微软雅黑 Light" panose="020B0502040204020203" pitchFamily="34" charset="-122"/>
              </a:rPr>
              <a:t>、</a:t>
            </a:r>
            <a:r>
              <a:rPr lang="en-US" altLang="zh-CN" sz="2400" dirty="0">
                <a:solidFill>
                  <a:schemeClr val="bg1"/>
                </a:solidFill>
                <a:latin typeface="微软雅黑 Light" panose="020B0502040204020203" pitchFamily="34" charset="-122"/>
                <a:ea typeface="微软雅黑 Light" panose="020B0502040204020203" pitchFamily="34" charset="-122"/>
              </a:rPr>
              <a:t>QQ</a:t>
            </a:r>
          </a:p>
          <a:p>
            <a:pPr marL="457200" indent="-457200">
              <a:lnSpc>
                <a:spcPct val="150000"/>
              </a:lnSpc>
              <a:buFont typeface="Wingdings" panose="05000000000000000000" pitchFamily="2" charset="2"/>
              <a:buChar char="p"/>
            </a:pP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加强人员安全管理</a:t>
            </a:r>
          </a:p>
          <a:p>
            <a:pPr marL="457200" indent="-4572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 识别并控制第三方风险</a:t>
            </a:r>
          </a:p>
          <a:p>
            <a:pPr marL="457200" indent="-4572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 加强防病毒措施</a:t>
            </a:r>
          </a:p>
          <a:p>
            <a:pPr marL="457200" indent="-457200">
              <a:lnSpc>
                <a:spcPct val="150000"/>
              </a:lnSpc>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 有问题及时报告</a:t>
            </a:r>
          </a:p>
        </p:txBody>
      </p:sp>
      <p:pic>
        <p:nvPicPr>
          <p:cNvPr id="9" name="Picture 8"/>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57200" y="2420888"/>
            <a:ext cx="2655381" cy="2655381"/>
          </a:xfrm>
          <a:prstGeom prst="rect">
            <a:avLst/>
          </a:prstGeom>
        </p:spPr>
      </p:pic>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0" y="658368"/>
            <a:ext cx="2063553"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87067" y="694631"/>
            <a:ext cx="1076485" cy="583565"/>
          </a:xfrm>
          <a:prstGeom prst="rect">
            <a:avLst/>
          </a:prstGeom>
          <a:noFill/>
        </p:spPr>
        <p:txBody>
          <a:bodyPr wrap="square" rtlCol="0">
            <a:spAutoFit/>
          </a:bodyPr>
          <a:lstStyle/>
          <a:p>
            <a:r>
              <a:rPr lang="zh-CN" altLang="en-US" sz="3200" dirty="0">
                <a:ln w="3175" cmpd="sng">
                  <a:noFill/>
                </a:ln>
                <a:solidFill>
                  <a:srgbClr val="000000"/>
                </a:solidFill>
                <a:latin typeface="微软雅黑" panose="020B0503020204020204" pitchFamily="34" charset="-122"/>
                <a:ea typeface="微软雅黑" panose="020B0503020204020204" pitchFamily="34" charset="-122"/>
                <a:cs typeface="+mj-cs"/>
              </a:rPr>
              <a:t>结束</a:t>
            </a:r>
            <a:endParaRPr lang="zh-CN" altLang="en-US" sz="2800" dirty="0">
              <a:latin typeface="微软雅黑" panose="020B0503020204020204" pitchFamily="34" charset="-122"/>
              <a:ea typeface="微软雅黑" panose="020B0503020204020204" pitchFamily="34" charset="-122"/>
            </a:endParaRPr>
          </a:p>
        </p:txBody>
      </p:sp>
      <p:pic>
        <p:nvPicPr>
          <p:cNvPr id="11" name="图片 3" descr="www_tuweimei_comComp_22973718_JaFOAng2Qr6jJ4JQb6XCbKGp1D1zNLlW.jpg"/>
          <p:cNvPicPr>
            <a:picLocks noGrp="1" noChangeAspect="1"/>
          </p:cNvPicPr>
          <p:nvPr isPhoto="1">
            <p:ph sz="quarter" idx="10"/>
          </p:nvPr>
        </p:nvPicPr>
        <p:blipFill>
          <a:blip r:embed="rId3">
            <a:extLst>
              <a:ext uri="{28A0092B-C50C-407E-A947-70E740481C1C}">
                <a14:useLocalDpi xmlns:a14="http://schemas.microsoft.com/office/drawing/2010/main" val="0"/>
              </a:ext>
            </a:extLst>
          </a:blip>
          <a:srcRect/>
          <a:stretch>
            <a:fillRect/>
          </a:stretch>
        </p:blipFill>
        <p:spPr>
          <a:xfrm>
            <a:off x="3143672" y="1252727"/>
            <a:ext cx="6357939" cy="4968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 Box 10"/>
          <p:cNvSpPr txBox="1">
            <a:spLocks noChangeArrowheads="1"/>
          </p:cNvSpPr>
          <p:nvPr/>
        </p:nvSpPr>
        <p:spPr bwMode="auto">
          <a:xfrm>
            <a:off x="1651421" y="2807979"/>
            <a:ext cx="9779000" cy="1346200"/>
          </a:xfrm>
          <a:prstGeom prst="rect">
            <a:avLst/>
          </a:prstGeom>
          <a:solidFill>
            <a:schemeClr val="tx1">
              <a:alpha val="6705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6508" tIns="58254" rIns="116508" bIns="58254">
            <a:spAutoFit/>
          </a:bodyPr>
          <a:lstStyle>
            <a:lvl1pPr eaLnBrk="0" hangingPunct="0">
              <a:defRPr sz="1900">
                <a:solidFill>
                  <a:schemeClr val="tx1"/>
                </a:solidFill>
                <a:latin typeface="Arial" panose="020B0604020202020204" pitchFamily="34" charset="0"/>
                <a:ea typeface="宋体" panose="02010600030101010101" pitchFamily="2" charset="-122"/>
              </a:defRPr>
            </a:lvl1pPr>
            <a:lvl2pPr marL="742950" indent="-285750" eaLnBrk="0" hangingPunct="0">
              <a:defRPr sz="1900">
                <a:solidFill>
                  <a:schemeClr val="tx1"/>
                </a:solidFill>
                <a:latin typeface="Arial" panose="020B0604020202020204" pitchFamily="34" charset="0"/>
                <a:ea typeface="宋体" panose="02010600030101010101" pitchFamily="2" charset="-122"/>
              </a:defRPr>
            </a:lvl2pPr>
            <a:lvl3pPr marL="1143000" indent="-228600" eaLnBrk="0" hangingPunct="0">
              <a:defRPr sz="1900">
                <a:solidFill>
                  <a:schemeClr val="tx1"/>
                </a:solidFill>
                <a:latin typeface="Arial" panose="020B0604020202020204" pitchFamily="34" charset="0"/>
                <a:ea typeface="宋体" panose="02010600030101010101" pitchFamily="2" charset="-122"/>
              </a:defRPr>
            </a:lvl3pPr>
            <a:lvl4pPr marL="1600200" indent="-228600" eaLnBrk="0" hangingPunct="0">
              <a:defRPr sz="1900">
                <a:solidFill>
                  <a:schemeClr val="tx1"/>
                </a:solidFill>
                <a:latin typeface="Arial" panose="020B0604020202020204" pitchFamily="34" charset="0"/>
                <a:ea typeface="宋体" panose="02010600030101010101" pitchFamily="2" charset="-122"/>
              </a:defRPr>
            </a:lvl4pPr>
            <a:lvl5pPr marL="2057400" indent="-228600" eaLnBrk="0" hangingPunct="0">
              <a:defRPr sz="1900">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4000" dirty="0">
                <a:solidFill>
                  <a:schemeClr val="bg1"/>
                </a:solidFill>
                <a:latin typeface="微软雅黑" panose="020B0503020204020204" pitchFamily="34" charset="-122"/>
                <a:ea typeface="微软雅黑" panose="020B0503020204020204" pitchFamily="34" charset="-122"/>
              </a:rPr>
              <a:t>安全意识无论是对个人还是组织都是一笔宝贵的财富</a:t>
            </a:r>
            <a:endParaRPr lang="en-GB" sz="4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FD58B16-8DD9-49DE-B83B-FC9BFA16EE5A}"/>
              </a:ext>
            </a:extLst>
          </p:cNvPr>
          <p:cNvSpPr/>
          <p:nvPr/>
        </p:nvSpPr>
        <p:spPr>
          <a:xfrm>
            <a:off x="271243" y="622693"/>
            <a:ext cx="8218415" cy="646331"/>
          </a:xfrm>
          <a:prstGeom prst="rect">
            <a:avLst/>
          </a:prstGeom>
        </p:spPr>
        <p:txBody>
          <a:bodyPr wrap="square">
            <a:spAutoFit/>
          </a:bodyPr>
          <a:lstStyle/>
          <a:p>
            <a:pPr algn="just">
              <a:spcAft>
                <a:spcPts val="0"/>
              </a:spcAft>
            </a:pPr>
            <a:r>
              <a:rPr lang="zh-CN"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rPr>
              <a:t>打开浏览器，输入：</a:t>
            </a:r>
            <a:r>
              <a:rPr lang="en-US" altLang="zh-CN" u="sng" kern="100">
                <a:solidFill>
                  <a:schemeClr val="bg1"/>
                </a:solidFill>
                <a:latin typeface="等线" panose="02010600030101010101" pitchFamily="2" charset="-122"/>
                <a:ea typeface="等线" panose="02010600030101010101" pitchFamily="2" charset="-122"/>
                <a:cs typeface="Times New Roman" panose="02020603050405020304" pitchFamily="18" charset="0"/>
                <a:hlinkClick r:id="rId2">
                  <a:extLst>
                    <a:ext uri="{A12FA001-AC4F-418D-AE19-62706E023703}">
                      <ahyp:hlinkClr xmlns:ahyp="http://schemas.microsoft.com/office/drawing/2018/hyperlinkcolor" val="tx"/>
                    </a:ext>
                  </a:extLst>
                </a:hlinkClick>
              </a:rPr>
              <a:t>www.91ctf.com</a:t>
            </a:r>
            <a:r>
              <a:rPr lang="zh-CN"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rPr>
              <a:t>，输入用户名</a:t>
            </a:r>
            <a:r>
              <a:rPr lang="en-US" altLang="zh-CN">
                <a:solidFill>
                  <a:schemeClr val="bg1"/>
                </a:solidFill>
              </a:rPr>
              <a:t>bjedu1</a:t>
            </a:r>
            <a:r>
              <a:rPr lang="zh-CN"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rPr>
              <a:t>和密码</a:t>
            </a:r>
            <a:r>
              <a:rPr lang="en-US" altLang="zh-CN">
                <a:solidFill>
                  <a:schemeClr val="bg1"/>
                </a:solidFill>
              </a:rPr>
              <a:t>Aa123456</a:t>
            </a:r>
            <a:r>
              <a:rPr lang="en-US" altLang="zh-CN"/>
              <a:t> </a:t>
            </a:r>
            <a:r>
              <a:rPr lang="zh-CN"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rPr>
              <a:t>，进入系统。</a:t>
            </a:r>
          </a:p>
        </p:txBody>
      </p:sp>
      <p:pic>
        <p:nvPicPr>
          <p:cNvPr id="5" name="图片 4">
            <a:extLst>
              <a:ext uri="{FF2B5EF4-FFF2-40B4-BE49-F238E27FC236}">
                <a16:creationId xmlns:a16="http://schemas.microsoft.com/office/drawing/2014/main" id="{5A99784B-3CC7-4545-B0E3-EFCEE98763D0}"/>
              </a:ext>
            </a:extLst>
          </p:cNvPr>
          <p:cNvPicPr/>
          <p:nvPr/>
        </p:nvPicPr>
        <p:blipFill>
          <a:blip r:embed="rId3"/>
          <a:stretch>
            <a:fillRect/>
          </a:stretch>
        </p:blipFill>
        <p:spPr>
          <a:xfrm>
            <a:off x="2494111" y="1053791"/>
            <a:ext cx="5274310" cy="4314190"/>
          </a:xfrm>
          <a:prstGeom prst="rect">
            <a:avLst/>
          </a:prstGeom>
        </p:spPr>
      </p:pic>
    </p:spTree>
    <p:extLst>
      <p:ext uri="{BB962C8B-B14F-4D97-AF65-F5344CB8AC3E}">
        <p14:creationId xmlns:p14="http://schemas.microsoft.com/office/powerpoint/2010/main" val="580655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CB40E3A-9965-4C8C-BF00-1FB5A272DB62}"/>
              </a:ext>
            </a:extLst>
          </p:cNvPr>
          <p:cNvPicPr>
            <a:picLocks noChangeAspect="1"/>
          </p:cNvPicPr>
          <p:nvPr/>
        </p:nvPicPr>
        <p:blipFill>
          <a:blip r:embed="rId2"/>
          <a:stretch>
            <a:fillRect/>
          </a:stretch>
        </p:blipFill>
        <p:spPr>
          <a:xfrm>
            <a:off x="0" y="1731909"/>
            <a:ext cx="12192000" cy="3394181"/>
          </a:xfrm>
          <a:prstGeom prst="rect">
            <a:avLst/>
          </a:prstGeom>
        </p:spPr>
      </p:pic>
      <p:sp>
        <p:nvSpPr>
          <p:cNvPr id="6" name="矩形 5">
            <a:extLst>
              <a:ext uri="{FF2B5EF4-FFF2-40B4-BE49-F238E27FC236}">
                <a16:creationId xmlns:a16="http://schemas.microsoft.com/office/drawing/2014/main" id="{F085D834-8842-4A4F-9033-E5AE1F41D095}"/>
              </a:ext>
            </a:extLst>
          </p:cNvPr>
          <p:cNvSpPr/>
          <p:nvPr/>
        </p:nvSpPr>
        <p:spPr>
          <a:xfrm>
            <a:off x="271243" y="622693"/>
            <a:ext cx="8218415" cy="369332"/>
          </a:xfrm>
          <a:prstGeom prst="rect">
            <a:avLst/>
          </a:prstGeom>
        </p:spPr>
        <p:txBody>
          <a:bodyPr wrap="square">
            <a:spAutoFit/>
          </a:bodyPr>
          <a:lstStyle/>
          <a:p>
            <a:pPr algn="just">
              <a:spcAft>
                <a:spcPts val="0"/>
              </a:spcAft>
            </a:pPr>
            <a:r>
              <a:rPr lang="zh-CN" altLang="en-US" kern="100">
                <a:solidFill>
                  <a:schemeClr val="bg1"/>
                </a:solidFill>
                <a:latin typeface="等线" panose="02010600030101010101" pitchFamily="2" charset="-122"/>
                <a:ea typeface="等线" panose="02010600030101010101" pitchFamily="2" charset="-122"/>
                <a:cs typeface="Times New Roman" panose="02020603050405020304" pitchFamily="18" charset="0"/>
              </a:rPr>
              <a:t>选择用户中心</a:t>
            </a:r>
            <a:r>
              <a:rPr lang="en-US"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kern="100">
                <a:solidFill>
                  <a:schemeClr val="bg1"/>
                </a:solidFill>
                <a:latin typeface="等线" panose="02010600030101010101" pitchFamily="2" charset="-122"/>
                <a:ea typeface="等线" panose="02010600030101010101" pitchFamily="2" charset="-122"/>
                <a:cs typeface="Times New Roman" panose="02020603050405020304" pitchFamily="18" charset="0"/>
              </a:rPr>
              <a:t>考试平台</a:t>
            </a:r>
            <a:endParaRPr lang="zh-CN"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934838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DC165BA-5342-439C-B3A3-D408F30D971E}"/>
              </a:ext>
            </a:extLst>
          </p:cNvPr>
          <p:cNvPicPr>
            <a:picLocks noChangeAspect="1"/>
          </p:cNvPicPr>
          <p:nvPr/>
        </p:nvPicPr>
        <p:blipFill>
          <a:blip r:embed="rId2"/>
          <a:stretch>
            <a:fillRect/>
          </a:stretch>
        </p:blipFill>
        <p:spPr>
          <a:xfrm>
            <a:off x="0" y="1104900"/>
            <a:ext cx="12192000" cy="4648200"/>
          </a:xfrm>
          <a:prstGeom prst="rect">
            <a:avLst/>
          </a:prstGeom>
        </p:spPr>
      </p:pic>
      <p:sp>
        <p:nvSpPr>
          <p:cNvPr id="5" name="矩形 4">
            <a:extLst>
              <a:ext uri="{FF2B5EF4-FFF2-40B4-BE49-F238E27FC236}">
                <a16:creationId xmlns:a16="http://schemas.microsoft.com/office/drawing/2014/main" id="{071F2F88-3045-44D5-A34E-CD079F060300}"/>
              </a:ext>
            </a:extLst>
          </p:cNvPr>
          <p:cNvSpPr/>
          <p:nvPr/>
        </p:nvSpPr>
        <p:spPr>
          <a:xfrm>
            <a:off x="271243" y="622693"/>
            <a:ext cx="8218415" cy="369332"/>
          </a:xfrm>
          <a:prstGeom prst="rect">
            <a:avLst/>
          </a:prstGeom>
        </p:spPr>
        <p:txBody>
          <a:bodyPr wrap="square">
            <a:spAutoFit/>
          </a:bodyPr>
          <a:lstStyle/>
          <a:p>
            <a:pPr algn="just">
              <a:spcAft>
                <a:spcPts val="0"/>
              </a:spcAft>
            </a:pPr>
            <a:r>
              <a:rPr lang="zh-CN" altLang="en-US" kern="100">
                <a:solidFill>
                  <a:schemeClr val="bg1"/>
                </a:solidFill>
                <a:latin typeface="等线" panose="02010600030101010101" pitchFamily="2" charset="-122"/>
                <a:ea typeface="等线" panose="02010600030101010101" pitchFamily="2" charset="-122"/>
                <a:cs typeface="Times New Roman" panose="02020603050405020304" pitchFamily="18" charset="0"/>
              </a:rPr>
              <a:t>选择已报名考试</a:t>
            </a:r>
            <a:r>
              <a:rPr lang="en-US"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kern="100">
                <a:solidFill>
                  <a:schemeClr val="bg1"/>
                </a:solidFill>
                <a:latin typeface="等线" panose="02010600030101010101" pitchFamily="2" charset="-122"/>
                <a:ea typeface="等线" panose="02010600030101010101" pitchFamily="2" charset="-122"/>
                <a:cs typeface="Times New Roman" panose="02020603050405020304" pitchFamily="18" charset="0"/>
              </a:rPr>
              <a:t>具体的试题名称</a:t>
            </a:r>
            <a:r>
              <a:rPr lang="en-US"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kern="100">
                <a:solidFill>
                  <a:schemeClr val="bg1"/>
                </a:solidFill>
                <a:latin typeface="等线" panose="02010600030101010101" pitchFamily="2" charset="-122"/>
                <a:ea typeface="等线" panose="02010600030101010101" pitchFamily="2" charset="-122"/>
                <a:cs typeface="Times New Roman" panose="02020603050405020304" pitchFamily="18" charset="0"/>
              </a:rPr>
              <a:t>进入。开始考试。</a:t>
            </a:r>
            <a:endParaRPr lang="zh-CN" altLang="zh-CN" kern="10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31222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138459" y="1682495"/>
            <a:ext cx="5760640" cy="4523105"/>
          </a:xfrm>
          <a:prstGeom prst="rect">
            <a:avLst/>
          </a:prstGeom>
          <a:noFill/>
        </p:spPr>
        <p:txBody>
          <a:bodyPr wrap="square" rtlCol="0">
            <a:spAutoFit/>
          </a:bodyPr>
          <a:lstStyle/>
          <a:p>
            <a:pPr marL="342900" indent="-342900">
              <a:lnSpc>
                <a:spcPct val="150000"/>
              </a:lnSpc>
              <a:buSzPct val="80000"/>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一些工作用到的书籍</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SzPct val="80000"/>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一个打开的笔记本</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SzPct val="80000"/>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一个</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SzPct val="80000"/>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一些发票</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lnSpc>
                <a:spcPct val="150000"/>
              </a:lnSpc>
              <a:buSzPct val="80000"/>
              <a:buFont typeface="Wingdings" panose="05000000000000000000" pitchFamily="2" charset="2"/>
              <a:buChar char="p"/>
            </a:pPr>
            <a:r>
              <a:rPr lang="zh-CN" altLang="en-US" sz="2400" dirty="0">
                <a:solidFill>
                  <a:schemeClr val="bg1"/>
                </a:solidFill>
                <a:latin typeface="微软雅黑 Light" panose="020B0502040204020203" pitchFamily="34" charset="-122"/>
                <a:ea typeface="微软雅黑 Light" panose="020B0502040204020203" pitchFamily="34" charset="-122"/>
              </a:rPr>
              <a:t>一些报表文件</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lvl="0">
              <a:lnSpc>
                <a:spcPct val="150000"/>
              </a:lnSpc>
              <a:buSzPct val="80000"/>
            </a:pPr>
            <a:r>
              <a:rPr lang="zh-CN" altLang="en-US" sz="2400" dirty="0">
                <a:solidFill>
                  <a:schemeClr val="bg1"/>
                </a:solidFill>
                <a:latin typeface="微软雅黑 Light" panose="020B0502040204020203" pitchFamily="34" charset="-122"/>
                <a:ea typeface="微软雅黑 Light" panose="020B0502040204020203" pitchFamily="34" charset="-122"/>
              </a:rPr>
              <a:t>这些物品会存在哪些潜在的安全隐患呢？</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lvl="0">
              <a:lnSpc>
                <a:spcPct val="150000"/>
              </a:lnSpc>
              <a:buSzPct val="80000"/>
            </a:pPr>
            <a:r>
              <a:rPr lang="zh-CN" altLang="en-US" sz="2400" dirty="0">
                <a:solidFill>
                  <a:schemeClr val="bg1"/>
                </a:solidFill>
                <a:latin typeface="微软雅黑 Light" panose="020B0502040204020203" pitchFamily="34" charset="-122"/>
                <a:ea typeface="微软雅黑 Light" panose="020B0502040204020203" pitchFamily="34" charset="-122"/>
              </a:rPr>
              <a:t>       这里我们就要涉及到本次培训的第一个概念：</a:t>
            </a:r>
            <a:r>
              <a:rPr lang="zh-CN" altLang="en-US" sz="2400" b="1" dirty="0">
                <a:solidFill>
                  <a:schemeClr val="bg1"/>
                </a:solidFill>
                <a:latin typeface="微软雅黑 Light" panose="020B0502040204020203" pitchFamily="34" charset="-122"/>
                <a:ea typeface="微软雅黑 Light" panose="020B0502040204020203" pitchFamily="34" charset="-122"/>
              </a:rPr>
              <a:t>工作环境与物理安全</a:t>
            </a:r>
            <a:endParaRPr lang="en-US" altLang="zh-CN" sz="2400" b="1" dirty="0">
              <a:solidFill>
                <a:schemeClr val="bg1"/>
              </a:solidFill>
              <a:latin typeface="微软雅黑 Light" panose="020B0502040204020203" pitchFamily="34" charset="-122"/>
              <a:ea typeface="微软雅黑 Light" panose="020B0502040204020203" pitchFamily="34" charset="-122"/>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025" y="2112263"/>
            <a:ext cx="4847943" cy="3620993"/>
          </a:xfrm>
          <a:prstGeom prst="rect">
            <a:avLst/>
          </a:prstGeom>
          <a:ln>
            <a:noFill/>
          </a:ln>
          <a:effectLst>
            <a:softEdge rad="112500"/>
          </a:effectLst>
        </p:spPr>
      </p:pic>
      <p:sp>
        <p:nvSpPr>
          <p:cNvPr id="8" name="Freeform 3"/>
          <p:cNvSpPr/>
          <p:nvPr/>
        </p:nvSpPr>
        <p:spPr>
          <a:xfrm>
            <a:off x="0" y="658368"/>
            <a:ext cx="3703320"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Freeform 3"/>
          <p:cNvSpPr/>
          <p:nvPr/>
        </p:nvSpPr>
        <p:spPr>
          <a:xfrm>
            <a:off x="0" y="1088136"/>
            <a:ext cx="2756916"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165548" y="655187"/>
            <a:ext cx="2160240" cy="553085"/>
          </a:xfrm>
          <a:prstGeom prst="rect">
            <a:avLst/>
          </a:prstGeom>
          <a:noFill/>
        </p:spPr>
        <p:txBody>
          <a:bodyPr wrap="square" rtlCol="0">
            <a:spAutoFit/>
          </a:bodyPr>
          <a:lstStyle/>
          <a:p>
            <a:r>
              <a:rPr lang="zh-CN" altLang="en-US" sz="3000" dirty="0">
                <a:latin typeface="微软雅黑" panose="020B0503020204020204" pitchFamily="34" charset="-122"/>
                <a:ea typeface="微软雅黑" panose="020B0503020204020204" pitchFamily="34" charset="-122"/>
              </a:rPr>
              <a:t>工作第一步</a:t>
            </a:r>
          </a:p>
        </p:txBody>
      </p:sp>
      <p:sp>
        <p:nvSpPr>
          <p:cNvPr id="13" name="TextBox 12"/>
          <p:cNvSpPr txBox="1"/>
          <p:nvPr/>
        </p:nvSpPr>
        <p:spPr>
          <a:xfrm>
            <a:off x="1165548" y="1206001"/>
            <a:ext cx="1703512"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走进工位</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0" y="658368"/>
            <a:ext cx="3703320" cy="594359"/>
          </a:xfrm>
          <a:custGeom>
            <a:avLst/>
            <a:gdLst>
              <a:gd name="connsiteX0" fmla="*/ 0 w 3703320"/>
              <a:gd name="connsiteY0" fmla="*/ 594359 h 594359"/>
              <a:gd name="connsiteX1" fmla="*/ 3703320 w 3703320"/>
              <a:gd name="connsiteY1" fmla="*/ 594359 h 594359"/>
              <a:gd name="connsiteX2" fmla="*/ 3703320 w 3703320"/>
              <a:gd name="connsiteY2" fmla="*/ 0 h 594359"/>
              <a:gd name="connsiteX3" fmla="*/ 0 w 3703320"/>
              <a:gd name="connsiteY3" fmla="*/ 0 h 594359"/>
              <a:gd name="connsiteX4" fmla="*/ 0 w 3703320"/>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03320" h="594359">
                <a:moveTo>
                  <a:pt x="0" y="594359"/>
                </a:moveTo>
                <a:lnTo>
                  <a:pt x="3703320" y="594359"/>
                </a:lnTo>
                <a:lnTo>
                  <a:pt x="3703320"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Freeform 3"/>
          <p:cNvSpPr/>
          <p:nvPr/>
        </p:nvSpPr>
        <p:spPr>
          <a:xfrm>
            <a:off x="0" y="1088136"/>
            <a:ext cx="2756916" cy="594359"/>
          </a:xfrm>
          <a:custGeom>
            <a:avLst/>
            <a:gdLst>
              <a:gd name="connsiteX0" fmla="*/ 0 w 2756916"/>
              <a:gd name="connsiteY0" fmla="*/ 594359 h 594359"/>
              <a:gd name="connsiteX1" fmla="*/ 2756916 w 2756916"/>
              <a:gd name="connsiteY1" fmla="*/ 594359 h 594359"/>
              <a:gd name="connsiteX2" fmla="*/ 2756916 w 2756916"/>
              <a:gd name="connsiteY2" fmla="*/ 0 h 594359"/>
              <a:gd name="connsiteX3" fmla="*/ 0 w 2756916"/>
              <a:gd name="connsiteY3" fmla="*/ 0 h 594359"/>
              <a:gd name="connsiteX4" fmla="*/ 0 w 2756916"/>
              <a:gd name="connsiteY4" fmla="*/ 594359 h 5943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6916" h="594359">
                <a:moveTo>
                  <a:pt x="0" y="594359"/>
                </a:moveTo>
                <a:lnTo>
                  <a:pt x="2756916" y="594359"/>
                </a:lnTo>
                <a:lnTo>
                  <a:pt x="2756916" y="0"/>
                </a:lnTo>
                <a:lnTo>
                  <a:pt x="0" y="0"/>
                </a:lnTo>
                <a:lnTo>
                  <a:pt x="0" y="594359"/>
                </a:lnTo>
              </a:path>
            </a:pathLst>
          </a:custGeom>
          <a:solidFill>
            <a:srgbClr val="39A3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165548" y="655187"/>
            <a:ext cx="2160240" cy="553085"/>
          </a:xfrm>
          <a:prstGeom prst="rect">
            <a:avLst/>
          </a:prstGeom>
          <a:noFill/>
        </p:spPr>
        <p:txBody>
          <a:bodyPr wrap="square" rtlCol="0">
            <a:spAutoFit/>
          </a:bodyPr>
          <a:lstStyle/>
          <a:p>
            <a:r>
              <a:rPr lang="zh-CN" altLang="en-US" sz="3000" dirty="0">
                <a:latin typeface="微软雅黑" panose="020B0503020204020204" pitchFamily="34" charset="-122"/>
                <a:ea typeface="微软雅黑" panose="020B0503020204020204" pitchFamily="34" charset="-122"/>
              </a:rPr>
              <a:t>工作第一步</a:t>
            </a:r>
          </a:p>
        </p:txBody>
      </p:sp>
      <p:sp>
        <p:nvSpPr>
          <p:cNvPr id="13" name="TextBox 12"/>
          <p:cNvSpPr txBox="1"/>
          <p:nvPr/>
        </p:nvSpPr>
        <p:spPr>
          <a:xfrm>
            <a:off x="1165548" y="1206001"/>
            <a:ext cx="1703512" cy="52197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走进工位</a:t>
            </a:r>
          </a:p>
        </p:txBody>
      </p:sp>
      <p:sp>
        <p:nvSpPr>
          <p:cNvPr id="11" name="TextBox 10"/>
          <p:cNvSpPr txBox="1"/>
          <p:nvPr/>
        </p:nvSpPr>
        <p:spPr>
          <a:xfrm>
            <a:off x="5159896" y="1497360"/>
            <a:ext cx="5734992" cy="2306955"/>
          </a:xfrm>
          <a:prstGeom prst="rect">
            <a:avLst/>
          </a:prstGeom>
          <a:noFill/>
        </p:spPr>
        <p:txBody>
          <a:bodyPr wrap="square" rtlCol="0">
            <a:spAutoFit/>
          </a:bodyPr>
          <a:lstStyle/>
          <a:p>
            <a:pPr algn="just">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       没有收好的</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盘是第一个值得注意的点，</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盘是我们工作中极其方便的数据存储工具。正是由于它的方便易用，常常成为各种信息安全事件高发地。      </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sp>
        <p:nvSpPr>
          <p:cNvPr id="14" name="TextBox 13"/>
          <p:cNvSpPr txBox="1"/>
          <p:nvPr/>
        </p:nvSpPr>
        <p:spPr>
          <a:xfrm>
            <a:off x="5159896" y="3713332"/>
            <a:ext cx="5734992" cy="2861310"/>
          </a:xfrm>
          <a:prstGeom prst="rect">
            <a:avLst/>
          </a:prstGeom>
          <a:noFill/>
        </p:spPr>
        <p:txBody>
          <a:bodyPr wrap="square" rtlCol="0">
            <a:spAutoFit/>
          </a:bodyPr>
          <a:lstStyle/>
          <a:p>
            <a:pPr lvl="0">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从这两个方面考虑：       </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lvl="0">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       第一，</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盘内的资料有可能泄露，如果有重要的文件那么后果很严重</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lvl="0">
              <a:lnSpc>
                <a:spcPct val="150000"/>
              </a:lnSpc>
            </a:pPr>
            <a:r>
              <a:rPr lang="zh-CN" altLang="en-US" sz="2400" dirty="0">
                <a:solidFill>
                  <a:schemeClr val="bg1"/>
                </a:solidFill>
                <a:latin typeface="微软雅黑 Light" panose="020B0502040204020203" pitchFamily="34" charset="-122"/>
                <a:ea typeface="微软雅黑 Light" panose="020B0502040204020203" pitchFamily="34" charset="-122"/>
              </a:rPr>
              <a:t>       第二，</a:t>
            </a:r>
            <a:r>
              <a:rPr lang="en-US" altLang="zh-CN" sz="2400" dirty="0">
                <a:solidFill>
                  <a:schemeClr val="bg1"/>
                </a:solidFill>
                <a:latin typeface="微软雅黑 Light" panose="020B0502040204020203" pitchFamily="34" charset="-122"/>
                <a:ea typeface="微软雅黑 Light" panose="020B0502040204020203" pitchFamily="34" charset="-122"/>
              </a:rPr>
              <a:t>U</a:t>
            </a:r>
            <a:r>
              <a:rPr lang="zh-CN" altLang="en-US" sz="2400" dirty="0">
                <a:solidFill>
                  <a:schemeClr val="bg1"/>
                </a:solidFill>
                <a:latin typeface="微软雅黑 Light" panose="020B0502040204020203" pitchFamily="34" charset="-122"/>
                <a:ea typeface="微软雅黑 Light" panose="020B0502040204020203" pitchFamily="34" charset="-122"/>
              </a:rPr>
              <a:t>盘内是否被别人植入病毒或木马？</a:t>
            </a:r>
            <a:r>
              <a:rPr lang="en-US" altLang="zh-CN" sz="2400" dirty="0">
                <a:solidFill>
                  <a:schemeClr val="bg1"/>
                </a:solidFill>
                <a:latin typeface="微软雅黑 Light" panose="020B0502040204020203" pitchFamily="34" charset="-122"/>
                <a:ea typeface="微软雅黑 Light" panose="020B0502040204020203" pitchFamily="34" charset="-122"/>
              </a:rPr>
              <a:t>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95" y="2344187"/>
            <a:ext cx="3456384" cy="3456384"/>
          </a:xfrm>
          <a:prstGeom prst="rect">
            <a:avLst/>
          </a:prstGeom>
        </p:spPr>
      </p:pic>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8082</Words>
  <Application>Microsoft Office PowerPoint</Application>
  <PresentationFormat>宽屏</PresentationFormat>
  <Paragraphs>653</Paragraphs>
  <Slides>77</Slides>
  <Notes>43</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77</vt:i4>
      </vt:variant>
    </vt:vector>
  </HeadingPairs>
  <TitlesOfParts>
    <vt:vector size="91" baseType="lpstr">
      <vt:lpstr>맑은 고딕</vt:lpstr>
      <vt:lpstr>等线</vt:lpstr>
      <vt:lpstr>经典综艺体简</vt:lpstr>
      <vt:lpstr>时尚中黑简体</vt:lpstr>
      <vt:lpstr>宋体</vt:lpstr>
      <vt:lpstr>微软雅黑</vt:lpstr>
      <vt:lpstr>微软雅黑 Light</vt:lpstr>
      <vt:lpstr>Arial</vt:lpstr>
      <vt:lpstr>Calibri</vt:lpstr>
      <vt:lpstr>Calibri Light</vt:lpstr>
      <vt:lpstr>Tahoma</vt:lpstr>
      <vt:lpstr>Times New Roman</vt:lpstr>
      <vt:lpstr>Wingdings</vt:lpstr>
      <vt:lpstr>Office 主题</vt:lpstr>
      <vt:lpstr>PowerPoint 演示文稿</vt:lpstr>
      <vt:lpstr>PowerPoint 演示文稿</vt:lpstr>
      <vt:lpstr>PowerPoint 演示文稿</vt:lpstr>
      <vt:lpstr>PowerPoint 演示文稿</vt:lpstr>
      <vt:lpstr>为了更好地完成这一次培训，我们制定了如下一系列目标来帮助大家培养信息安全意识：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计算机中毒症状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levi john</dc:creator>
  <cp:lastModifiedBy>Administrator</cp:lastModifiedBy>
  <cp:revision>136</cp:revision>
  <dcterms:created xsi:type="dcterms:W3CDTF">2018-07-25T06:25:00Z</dcterms:created>
  <dcterms:modified xsi:type="dcterms:W3CDTF">2018-10-11T02:45:34Z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